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Catamaran"/>
      <p:regular r:id="rId38"/>
      <p:bold r:id="rId39"/>
    </p:embeddedFont>
    <p:embeddedFont>
      <p:font typeface="Raleway"/>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atamaran-bold.fntdata"/><Relationship Id="rId16" Type="http://schemas.openxmlformats.org/officeDocument/2006/relationships/slide" Target="slides/slide11.xml"/><Relationship Id="rId38" Type="http://schemas.openxmlformats.org/officeDocument/2006/relationships/font" Target="fonts/Catamaran-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c91619e66_27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35c91619e66_27_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c91619e66_27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c91619e66_27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c91619e66_27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5c91619e66_27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5c91619e66_27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5c91619e66_27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5c91619e66_27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5c91619e66_27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5c91619e66_27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5c91619e66_27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5c91619e66_27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5c91619e66_27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5c91619e66_27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5c91619e66_27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cf115695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cf115695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5c91619e66_27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5c91619e66_27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5c91619e66_27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35c91619e66_27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5c91619e66_27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35c91619e66_27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5c91619e66_27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5c91619e66_27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6485d4d9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36485d4d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5cf115695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5cf115695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6485d4d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336485d4d92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cf115695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5cf115695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5d9bfaed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5d9bfaed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5c91619e66_27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35c91619e66_27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5cf115695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5cf115695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5cf115695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5cf115695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c91619e66_27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5c91619e66_27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5bc7117d4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5bc7117d4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cf11569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cf11569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5c91619e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5c91619e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c91619e66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c91619e66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c91619e66_2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5c91619e66_2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5d9bfaeda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5d9bfaeda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Font typeface="Catamaran"/>
              <a:buNone/>
              <a:defRPr sz="4200">
                <a:solidFill>
                  <a:schemeClr val="dk2"/>
                </a:solidFill>
                <a:latin typeface="Catamaran"/>
                <a:ea typeface="Catamaran"/>
                <a:cs typeface="Catamaran"/>
                <a:sym typeface="Catamaran"/>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2" name="Google Shape;12;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Catamaran"/>
              <a:buNone/>
              <a:defRPr sz="1600">
                <a:latin typeface="Catamaran"/>
                <a:ea typeface="Catamaran"/>
                <a:cs typeface="Catamaran"/>
                <a:sym typeface="Catamaran"/>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 name="Google Shape;13;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pic>
        <p:nvPicPr>
          <p:cNvPr id="14" name="Google Shape;14;p2"/>
          <p:cNvPicPr preferRelativeResize="0"/>
          <p:nvPr/>
        </p:nvPicPr>
        <p:blipFill rotWithShape="1">
          <a:blip r:embed="rId2">
            <a:alphaModFix amt="25000"/>
          </a:blip>
          <a:srcRect b="0" l="0" r="0" t="0"/>
          <a:stretch/>
        </p:blipFill>
        <p:spPr>
          <a:xfrm>
            <a:off x="6259425" y="2453225"/>
            <a:ext cx="2884575" cy="2690199"/>
          </a:xfrm>
          <a:prstGeom prst="rect">
            <a:avLst/>
          </a:prstGeom>
          <a:noFill/>
          <a:ln>
            <a:noFill/>
          </a:ln>
        </p:spPr>
      </p:pic>
      <p:sp>
        <p:nvSpPr>
          <p:cNvPr id="15" name="Google Shape;15;p2"/>
          <p:cNvSpPr/>
          <p:nvPr/>
        </p:nvSpPr>
        <p:spPr>
          <a:xfrm>
            <a:off x="830400" y="1170063"/>
            <a:ext cx="548700" cy="882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1379100" y="1170063"/>
            <a:ext cx="548700" cy="882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
        <p:nvSpPr>
          <p:cNvPr id="20" name="Google Shape;20;p3"/>
          <p:cNvSpPr txBox="1"/>
          <p:nvPr/>
        </p:nvSpPr>
        <p:spPr>
          <a:xfrm>
            <a:off x="347725" y="198330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1</a:t>
            </a:r>
            <a:endParaRPr b="0" i="0" sz="4800" u="none" cap="none" strike="noStrike">
              <a:solidFill>
                <a:srgbClr val="000000"/>
              </a:solidFill>
              <a:latin typeface="Raleway"/>
              <a:ea typeface="Raleway"/>
              <a:cs typeface="Raleway"/>
              <a:sym typeface="Raleway"/>
            </a:endParaRPr>
          </a:p>
        </p:txBody>
      </p:sp>
      <p:sp>
        <p:nvSpPr>
          <p:cNvPr id="21" name="Google Shape;21;p3"/>
          <p:cNvSpPr txBox="1"/>
          <p:nvPr/>
        </p:nvSpPr>
        <p:spPr>
          <a:xfrm>
            <a:off x="347725" y="2937794"/>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3</a:t>
            </a:r>
            <a:endParaRPr b="0" i="0" sz="4800" u="none" cap="none" strike="noStrike">
              <a:solidFill>
                <a:srgbClr val="000000"/>
              </a:solidFill>
              <a:latin typeface="Raleway"/>
              <a:ea typeface="Raleway"/>
              <a:cs typeface="Raleway"/>
              <a:sym typeface="Raleway"/>
            </a:endParaRPr>
          </a:p>
        </p:txBody>
      </p:sp>
      <p:sp>
        <p:nvSpPr>
          <p:cNvPr id="22" name="Google Shape;22;p3"/>
          <p:cNvSpPr txBox="1"/>
          <p:nvPr/>
        </p:nvSpPr>
        <p:spPr>
          <a:xfrm>
            <a:off x="4167025" y="198330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2</a:t>
            </a:r>
            <a:endParaRPr b="0" i="0" sz="4800" u="none" cap="none" strike="noStrike">
              <a:solidFill>
                <a:srgbClr val="000000"/>
              </a:solidFill>
              <a:latin typeface="Raleway"/>
              <a:ea typeface="Raleway"/>
              <a:cs typeface="Raleway"/>
              <a:sym typeface="Raleway"/>
            </a:endParaRPr>
          </a:p>
        </p:txBody>
      </p:sp>
      <p:sp>
        <p:nvSpPr>
          <p:cNvPr id="23" name="Google Shape;23;p3"/>
          <p:cNvSpPr txBox="1"/>
          <p:nvPr/>
        </p:nvSpPr>
        <p:spPr>
          <a:xfrm>
            <a:off x="4167025" y="2937794"/>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4</a:t>
            </a:r>
            <a:endParaRPr b="0" i="0" sz="4800" u="none" cap="none" strike="noStrike">
              <a:solidFill>
                <a:srgbClr val="000000"/>
              </a:solidFill>
              <a:latin typeface="Raleway"/>
              <a:ea typeface="Raleway"/>
              <a:cs typeface="Raleway"/>
              <a:sym typeface="Raleway"/>
            </a:endParaRPr>
          </a:p>
        </p:txBody>
      </p:sp>
      <p:sp>
        <p:nvSpPr>
          <p:cNvPr id="24" name="Google Shape;24;p3"/>
          <p:cNvSpPr/>
          <p:nvPr/>
        </p:nvSpPr>
        <p:spPr>
          <a:xfrm>
            <a:off x="1414300" y="1983327"/>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5" name="Google Shape;25;p3"/>
          <p:cNvSpPr/>
          <p:nvPr/>
        </p:nvSpPr>
        <p:spPr>
          <a:xfrm>
            <a:off x="1414300" y="2937820"/>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6" name="Google Shape;26;p3"/>
          <p:cNvSpPr/>
          <p:nvPr/>
        </p:nvSpPr>
        <p:spPr>
          <a:xfrm>
            <a:off x="5233600" y="1983327"/>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7" name="Google Shape;27;p3"/>
          <p:cNvSpPr/>
          <p:nvPr/>
        </p:nvSpPr>
        <p:spPr>
          <a:xfrm>
            <a:off x="5233600" y="2937820"/>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8" name="Google Shape;28;p3"/>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9" name="Google Shape;29;p3"/>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3"/>
          <p:cNvPicPr preferRelativeResize="0"/>
          <p:nvPr/>
        </p:nvPicPr>
        <p:blipFill rotWithShape="1">
          <a:blip r:embed="rId2">
            <a:alphaModFix amt="25000"/>
          </a:blip>
          <a:srcRect b="0" l="0" r="0" t="0"/>
          <a:stretch/>
        </p:blipFill>
        <p:spPr>
          <a:xfrm>
            <a:off x="7922487" y="2407925"/>
            <a:ext cx="1776325" cy="1656624"/>
          </a:xfrm>
          <a:prstGeom prst="rect">
            <a:avLst/>
          </a:prstGeom>
          <a:noFill/>
          <a:ln>
            <a:noFill/>
          </a:ln>
        </p:spPr>
      </p:pic>
      <p:sp>
        <p:nvSpPr>
          <p:cNvPr id="32" name="Google Shape;32;p3"/>
          <p:cNvSpPr txBox="1"/>
          <p:nvPr/>
        </p:nvSpPr>
        <p:spPr>
          <a:xfrm>
            <a:off x="347725" y="387525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5</a:t>
            </a:r>
            <a:endParaRPr b="0" i="0" sz="4800" u="none" cap="none" strike="noStrike">
              <a:solidFill>
                <a:srgbClr val="000000"/>
              </a:solidFill>
              <a:latin typeface="Raleway"/>
              <a:ea typeface="Raleway"/>
              <a:cs typeface="Raleway"/>
              <a:sym typeface="Raleway"/>
            </a:endParaRPr>
          </a:p>
        </p:txBody>
      </p:sp>
      <p:sp>
        <p:nvSpPr>
          <p:cNvPr id="33" name="Google Shape;33;p3"/>
          <p:cNvSpPr txBox="1"/>
          <p:nvPr/>
        </p:nvSpPr>
        <p:spPr>
          <a:xfrm>
            <a:off x="4167025" y="387525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6</a:t>
            </a:r>
            <a:endParaRPr b="0" i="0" sz="4800" u="none" cap="none" strike="noStrike">
              <a:solidFill>
                <a:srgbClr val="000000"/>
              </a:solidFill>
              <a:latin typeface="Raleway"/>
              <a:ea typeface="Raleway"/>
              <a:cs typeface="Raleway"/>
              <a:sym typeface="Raleway"/>
            </a:endParaRPr>
          </a:p>
        </p:txBody>
      </p:sp>
      <p:sp>
        <p:nvSpPr>
          <p:cNvPr id="34" name="Google Shape;34;p3"/>
          <p:cNvSpPr/>
          <p:nvPr/>
        </p:nvSpPr>
        <p:spPr>
          <a:xfrm>
            <a:off x="1414300" y="3875277"/>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35" name="Google Shape;35;p3"/>
          <p:cNvSpPr/>
          <p:nvPr/>
        </p:nvSpPr>
        <p:spPr>
          <a:xfrm>
            <a:off x="5233600" y="3875277"/>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9" name="Google Shape;39;p4"/>
          <p:cNvSpPr txBox="1"/>
          <p:nvPr>
            <p:ph idx="1" type="body"/>
          </p:nvPr>
        </p:nvSpPr>
        <p:spPr>
          <a:xfrm>
            <a:off x="727650" y="162202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0" name="Google Shape;4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
        <p:nvSpPr>
          <p:cNvPr id="41" name="Google Shape;41;p4"/>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 name="Google Shape;42;p4"/>
          <p:cNvPicPr preferRelativeResize="0"/>
          <p:nvPr/>
        </p:nvPicPr>
        <p:blipFill rotWithShape="1">
          <a:blip r:embed="rId2">
            <a:alphaModFix/>
          </a:blip>
          <a:srcRect b="16522" l="7087" r="9620" t="14912"/>
          <a:stretch/>
        </p:blipFill>
        <p:spPr>
          <a:xfrm>
            <a:off x="99550" y="4626400"/>
            <a:ext cx="505675" cy="487800"/>
          </a:xfrm>
          <a:prstGeom prst="rect">
            <a:avLst/>
          </a:prstGeom>
          <a:noFill/>
          <a:ln>
            <a:noFill/>
          </a:ln>
        </p:spPr>
      </p:pic>
      <p:sp>
        <p:nvSpPr>
          <p:cNvPr id="43" name="Google Shape;43;p4"/>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txBox="1"/>
          <p:nvPr>
            <p:ph idx="2"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900"/>
              <a:buNone/>
              <a:defRPr sz="900"/>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5"/>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
          <p:cNvSpPr txBox="1"/>
          <p:nvPr>
            <p:ph type="title"/>
          </p:nvPr>
        </p:nvSpPr>
        <p:spPr>
          <a:xfrm>
            <a:off x="770150" y="831575"/>
            <a:ext cx="3300900" cy="136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9" name="Google Shape;49;p5"/>
          <p:cNvSpPr txBox="1"/>
          <p:nvPr>
            <p:ph idx="1" type="subTitle"/>
          </p:nvPr>
        </p:nvSpPr>
        <p:spPr>
          <a:xfrm>
            <a:off x="770150" y="2192250"/>
            <a:ext cx="3300900" cy="240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0" name="Google Shape;50;p5"/>
          <p:cNvSpPr txBox="1"/>
          <p:nvPr>
            <p:ph idx="2" type="body"/>
          </p:nvPr>
        </p:nvSpPr>
        <p:spPr>
          <a:xfrm>
            <a:off x="5161900" y="83157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
        <p:nvSpPr>
          <p:cNvPr id="52" name="Google Shape;52;p5"/>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 name="Google Shape;53;p5"/>
          <p:cNvPicPr preferRelativeResize="0"/>
          <p:nvPr/>
        </p:nvPicPr>
        <p:blipFill rotWithShape="1">
          <a:blip r:embed="rId2">
            <a:alphaModFix/>
          </a:blip>
          <a:srcRect b="17784" l="0" r="0" t="13651"/>
          <a:stretch/>
        </p:blipFill>
        <p:spPr>
          <a:xfrm>
            <a:off x="0" y="4597050"/>
            <a:ext cx="607175" cy="487800"/>
          </a:xfrm>
          <a:prstGeom prst="rect">
            <a:avLst/>
          </a:prstGeom>
          <a:noFill/>
          <a:ln>
            <a:noFill/>
          </a:ln>
        </p:spPr>
      </p:pic>
      <p:sp>
        <p:nvSpPr>
          <p:cNvPr id="54" name="Google Shape;54;p5"/>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
          <p:cNvSpPr txBox="1"/>
          <p:nvPr>
            <p:ph idx="3"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900"/>
              <a:buNone/>
              <a:defRPr sz="900"/>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p:txBody>
      </p:sp>
      <p:sp>
        <p:nvSpPr>
          <p:cNvPr id="57" name="Google Shape;57;p5"/>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5"/>
          <p:cNvPicPr preferRelativeResize="0"/>
          <p:nvPr/>
        </p:nvPicPr>
        <p:blipFill rotWithShape="1">
          <a:blip r:embed="rId2">
            <a:alphaModFix/>
          </a:blip>
          <a:srcRect b="16522" l="7087" r="9620" t="14912"/>
          <a:stretch/>
        </p:blipFill>
        <p:spPr>
          <a:xfrm>
            <a:off x="99550" y="4626400"/>
            <a:ext cx="505675" cy="487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Catamaran"/>
              <a:buNone/>
              <a:defRPr b="1" i="0" sz="2800" u="none" cap="none" strike="noStrike">
                <a:solidFill>
                  <a:srgbClr val="000000"/>
                </a:solidFill>
                <a:latin typeface="Catamaran"/>
                <a:ea typeface="Catamaran"/>
                <a:cs typeface="Catamaran"/>
                <a:sym typeface="Catamaran"/>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Catamaran"/>
              <a:buChar char="●"/>
              <a:defRPr b="0" i="0" sz="1300" u="none" cap="none" strike="noStrike">
                <a:solidFill>
                  <a:schemeClr val="accent1"/>
                </a:solidFill>
                <a:latin typeface="Catamaran"/>
                <a:ea typeface="Catamaran"/>
                <a:cs typeface="Catamaran"/>
                <a:sym typeface="Catamaran"/>
              </a:defRPr>
            </a:lvl1pPr>
            <a:lvl2pPr indent="-298450" lvl="1" marL="9144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2pPr>
            <a:lvl3pPr indent="-298450" lvl="2" marL="13716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3pPr>
            <a:lvl4pPr indent="-298450" lvl="3" marL="18288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4pPr>
            <a:lvl5pPr indent="-298450" lvl="4" marL="22860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5pPr>
            <a:lvl6pPr indent="-298450" lvl="5" marL="27432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6pPr>
            <a:lvl7pPr indent="-298450" lvl="6" marL="32004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7pPr>
            <a:lvl8pPr indent="-298450" lvl="7" marL="36576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8pPr>
            <a:lvl9pPr indent="-298450" lvl="8" marL="4114800" marR="0" rtl="0" algn="l">
              <a:lnSpc>
                <a:spcPct val="115000"/>
              </a:lnSpc>
              <a:spcBef>
                <a:spcPts val="1600"/>
              </a:spcBef>
              <a:spcAft>
                <a:spcPts val="160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jpg"/><Relationship Id="rId4" Type="http://schemas.openxmlformats.org/officeDocument/2006/relationships/image" Target="../media/image31.png"/><Relationship Id="rId5"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5.png"/><Relationship Id="rId9"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20.pn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it" sz="3200"/>
              <a:t>RadSee: See Your Handwriting Through Walls Using FMCW Radar</a:t>
            </a:r>
            <a:endParaRPr sz="3200"/>
          </a:p>
        </p:txBody>
      </p:sp>
      <p:sp>
        <p:nvSpPr>
          <p:cNvPr id="64" name="Google Shape;64;p6"/>
          <p:cNvSpPr txBox="1"/>
          <p:nvPr>
            <p:ph idx="1" type="subTitle"/>
          </p:nvPr>
        </p:nvSpPr>
        <p:spPr>
          <a:xfrm>
            <a:off x="729625" y="3172900"/>
            <a:ext cx="7688100" cy="82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it"/>
              <a:t>Leonardo Rufini - 2008161 </a:t>
            </a:r>
            <a:endParaRPr/>
          </a:p>
          <a:p>
            <a:pPr indent="0" lvl="0" marL="0" rtl="0" algn="l">
              <a:lnSpc>
                <a:spcPct val="100000"/>
              </a:lnSpc>
              <a:spcBef>
                <a:spcPts val="0"/>
              </a:spcBef>
              <a:spcAft>
                <a:spcPts val="0"/>
              </a:spcAft>
              <a:buSzPts val="1600"/>
              <a:buNone/>
            </a:pPr>
            <a:r>
              <a:rPr lang="it"/>
              <a:t>Advanced Information System Security And Blockchain</a:t>
            </a:r>
            <a:endParaRPr/>
          </a:p>
          <a:p>
            <a:pPr indent="0" lvl="0" marL="0" rtl="0" algn="l">
              <a:lnSpc>
                <a:spcPct val="100000"/>
              </a:lnSpc>
              <a:spcBef>
                <a:spcPts val="0"/>
              </a:spcBef>
              <a:spcAft>
                <a:spcPts val="0"/>
              </a:spcAft>
              <a:buSzPts val="1600"/>
              <a:buNone/>
            </a:pPr>
            <a:r>
              <a:rPr lang="it"/>
              <a:t>Sapienza University of Rome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600"/>
              <a:buNone/>
            </a:pPr>
            <a:r>
              <a:rPr lang="it"/>
              <a:t>Challenges</a:t>
            </a:r>
            <a:endParaRPr/>
          </a:p>
        </p:txBody>
      </p:sp>
      <p:sp>
        <p:nvSpPr>
          <p:cNvPr id="153" name="Google Shape;153;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154" name="Google Shape;154;p15"/>
          <p:cNvSpPr txBox="1"/>
          <p:nvPr>
            <p:ph idx="2"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900"/>
              <a:buNone/>
            </a:pPr>
            <a:r>
              <a:rPr lang="it"/>
              <a:t>RadSee:See Your Handwriting Through Walls Using FMCW Radar- Leonardo Rufini</a:t>
            </a:r>
            <a:endParaRPr sz="900"/>
          </a:p>
        </p:txBody>
      </p:sp>
      <p:sp>
        <p:nvSpPr>
          <p:cNvPr id="155" name="Google Shape;155;p15"/>
          <p:cNvSpPr txBox="1"/>
          <p:nvPr>
            <p:ph idx="1" type="body"/>
          </p:nvPr>
        </p:nvSpPr>
        <p:spPr>
          <a:xfrm>
            <a:off x="727650" y="1622025"/>
            <a:ext cx="6103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In the following slides I am going to introduce the main </a:t>
            </a:r>
            <a:r>
              <a:rPr b="1" lang="it"/>
              <a:t>challenges</a:t>
            </a:r>
            <a:r>
              <a:rPr lang="it"/>
              <a:t> that RadSee had to face in order to correctly detect handwriting through walls.</a:t>
            </a:r>
            <a:endParaRPr/>
          </a:p>
          <a:p>
            <a:pPr indent="0" lvl="0" marL="0" rtl="0" algn="l">
              <a:spcBef>
                <a:spcPts val="1600"/>
              </a:spcBef>
              <a:spcAft>
                <a:spcPts val="1600"/>
              </a:spcAft>
              <a:buNone/>
            </a:pPr>
            <a:r>
              <a:rPr lang="it"/>
              <a:t>This challenges lead the researchers to implement the </a:t>
            </a:r>
            <a:r>
              <a:rPr lang="it"/>
              <a:t>correct hardware step by step basing their conclusion also on the previous experiments.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314325" y="831575"/>
            <a:ext cx="3756600" cy="13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1st Challenges: Wall</a:t>
            </a:r>
            <a:endParaRPr/>
          </a:p>
        </p:txBody>
      </p:sp>
      <p:sp>
        <p:nvSpPr>
          <p:cNvPr id="161" name="Google Shape;161;p16"/>
          <p:cNvSpPr txBox="1"/>
          <p:nvPr>
            <p:ph idx="1" type="subTitle"/>
          </p:nvPr>
        </p:nvSpPr>
        <p:spPr>
          <a:xfrm>
            <a:off x="268050" y="1811100"/>
            <a:ext cx="4078500" cy="259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sz="1300"/>
              <a:t>Detection </a:t>
            </a:r>
            <a:r>
              <a:rPr b="1" lang="it" sz="1300"/>
              <a:t>through a wall</a:t>
            </a:r>
            <a:r>
              <a:rPr lang="it" sz="1300"/>
              <a:t> significantly limits the viable sensing techniques for this task (no cam (light condition), no ultrasound (radar problem through wall), Radio frequency the same cause they use high frequency);</a:t>
            </a:r>
            <a:endParaRPr/>
          </a:p>
        </p:txBody>
      </p:sp>
      <p:sp>
        <p:nvSpPr>
          <p:cNvPr id="162" name="Google Shape;162;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63" name="Google Shape;163;p16"/>
          <p:cNvSpPr txBox="1"/>
          <p:nvPr>
            <p:ph idx="3"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164" name="Google Shape;164;p16"/>
          <p:cNvPicPr preferRelativeResize="0"/>
          <p:nvPr/>
        </p:nvPicPr>
        <p:blipFill rotWithShape="1">
          <a:blip r:embed="rId3">
            <a:alphaModFix/>
          </a:blip>
          <a:srcRect b="0" l="0" r="0" t="0"/>
          <a:stretch/>
        </p:blipFill>
        <p:spPr>
          <a:xfrm>
            <a:off x="4961580" y="669688"/>
            <a:ext cx="3804099" cy="3804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7"/>
          <p:cNvSpPr txBox="1"/>
          <p:nvPr>
            <p:ph type="title"/>
          </p:nvPr>
        </p:nvSpPr>
        <p:spPr>
          <a:xfrm>
            <a:off x="304800" y="831575"/>
            <a:ext cx="3991200" cy="13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2nd Challenge: Precision</a:t>
            </a:r>
            <a:endParaRPr/>
          </a:p>
        </p:txBody>
      </p:sp>
      <p:sp>
        <p:nvSpPr>
          <p:cNvPr id="170" name="Google Shape;170;p17"/>
          <p:cNvSpPr txBox="1"/>
          <p:nvPr>
            <p:ph idx="1" type="subTitle"/>
          </p:nvPr>
        </p:nvSpPr>
        <p:spPr>
          <a:xfrm>
            <a:off x="304800" y="1811100"/>
            <a:ext cx="4076700" cy="259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it" sz="1300"/>
              <a:t>Millimeter level precision</a:t>
            </a:r>
            <a:r>
              <a:rPr lang="it" sz="1300"/>
              <a:t> is need to track hand movements: high frequency mmWave are capable of capturing small movements, but can't pass through walls.</a:t>
            </a:r>
            <a:endParaRPr b="1"/>
          </a:p>
        </p:txBody>
      </p:sp>
      <p:sp>
        <p:nvSpPr>
          <p:cNvPr id="171" name="Google Shape;171;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172" name="Google Shape;172;p17"/>
          <p:cNvSpPr txBox="1"/>
          <p:nvPr>
            <p:ph idx="3"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173" name="Google Shape;173;p17"/>
          <p:cNvPicPr preferRelativeResize="0"/>
          <p:nvPr/>
        </p:nvPicPr>
        <p:blipFill rotWithShape="1">
          <a:blip r:embed="rId3">
            <a:alphaModFix/>
          </a:blip>
          <a:srcRect b="0" l="0" r="0" t="0"/>
          <a:stretch/>
        </p:blipFill>
        <p:spPr>
          <a:xfrm>
            <a:off x="4962750" y="691975"/>
            <a:ext cx="3759550" cy="3759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ph type="title"/>
          </p:nvPr>
        </p:nvSpPr>
        <p:spPr>
          <a:xfrm>
            <a:off x="276225" y="831575"/>
            <a:ext cx="4229100" cy="13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3rd Challenge: Interference</a:t>
            </a:r>
            <a:endParaRPr/>
          </a:p>
        </p:txBody>
      </p:sp>
      <p:sp>
        <p:nvSpPr>
          <p:cNvPr id="179" name="Google Shape;179;p18"/>
          <p:cNvSpPr txBox="1"/>
          <p:nvPr>
            <p:ph idx="1" type="subTitle"/>
          </p:nvPr>
        </p:nvSpPr>
        <p:spPr>
          <a:xfrm>
            <a:off x="361400" y="1811100"/>
            <a:ext cx="3804000" cy="259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it" sz="1300"/>
              <a:t>Interference resilience</a:t>
            </a:r>
            <a:r>
              <a:rPr lang="it" sz="1300"/>
              <a:t>: handwriting detection could suffer from interference produced by other moving objects in the same room.</a:t>
            </a:r>
            <a:endParaRPr b="1"/>
          </a:p>
        </p:txBody>
      </p:sp>
      <p:sp>
        <p:nvSpPr>
          <p:cNvPr id="180" name="Google Shape;180;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pic>
        <p:nvPicPr>
          <p:cNvPr id="181" name="Google Shape;181;p18"/>
          <p:cNvPicPr preferRelativeResize="0"/>
          <p:nvPr/>
        </p:nvPicPr>
        <p:blipFill>
          <a:blip r:embed="rId3">
            <a:alphaModFix/>
          </a:blip>
          <a:stretch>
            <a:fillRect/>
          </a:stretch>
        </p:blipFill>
        <p:spPr>
          <a:xfrm>
            <a:off x="4708323" y="1638300"/>
            <a:ext cx="4311850" cy="1613900"/>
          </a:xfrm>
          <a:prstGeom prst="rect">
            <a:avLst/>
          </a:prstGeom>
          <a:noFill/>
          <a:ln>
            <a:noFill/>
          </a:ln>
        </p:spPr>
      </p:pic>
      <p:sp>
        <p:nvSpPr>
          <p:cNvPr id="182" name="Google Shape;182;p18"/>
          <p:cNvSpPr txBox="1"/>
          <p:nvPr>
            <p:ph idx="1"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900"/>
              <a:t>RadSee:See Your Handwriting Through Walls Using FMCW Radar- Leonardo Rufini</a:t>
            </a:r>
            <a:endParaRPr sz="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Hardware</a:t>
            </a:r>
            <a:endParaRPr/>
          </a:p>
        </p:txBody>
      </p:sp>
      <p:sp>
        <p:nvSpPr>
          <p:cNvPr id="188" name="Google Shape;188;p19"/>
          <p:cNvSpPr txBox="1"/>
          <p:nvPr>
            <p:ph idx="1" type="subTitle"/>
          </p:nvPr>
        </p:nvSpPr>
        <p:spPr>
          <a:xfrm>
            <a:off x="727952" y="20305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How does RadSee addresses this challenges?</a:t>
            </a:r>
            <a:endParaRPr/>
          </a:p>
        </p:txBody>
      </p:sp>
      <p:sp>
        <p:nvSpPr>
          <p:cNvPr id="189" name="Google Shape;189;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90" name="Google Shape;190;p19"/>
          <p:cNvSpPr txBox="1"/>
          <p:nvPr>
            <p:ph idx="1"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900"/>
              <a:t>RadSee:See Your Handwriting Through Walls Using FMCW Radar- Leonardo Rufini</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1st Challenge: patch antennas</a:t>
            </a:r>
            <a:endParaRPr/>
          </a:p>
        </p:txBody>
      </p:sp>
      <p:sp>
        <p:nvSpPr>
          <p:cNvPr id="196" name="Google Shape;196;p20"/>
          <p:cNvSpPr txBox="1"/>
          <p:nvPr>
            <p:ph idx="1" type="body"/>
          </p:nvPr>
        </p:nvSpPr>
        <p:spPr>
          <a:xfrm>
            <a:off x="727650" y="16220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RadSee implements 2 optimized </a:t>
            </a:r>
            <a:r>
              <a:rPr b="1" lang="it"/>
              <a:t>patch antennas</a:t>
            </a:r>
            <a:r>
              <a:rPr lang="it"/>
              <a:t> which </a:t>
            </a:r>
            <a:r>
              <a:rPr lang="it"/>
              <a:t>allows the device to have </a:t>
            </a:r>
            <a:r>
              <a:rPr b="1" lang="it"/>
              <a:t>36dBi gain</a:t>
            </a:r>
            <a:r>
              <a:rPr lang="it"/>
              <a:t>.</a:t>
            </a:r>
            <a:br>
              <a:rPr lang="it"/>
            </a:br>
            <a:r>
              <a:rPr lang="it"/>
              <a:t>This high gain allows RadSee to penetrate walls easily.</a:t>
            </a:r>
            <a:br>
              <a:rPr lang="it"/>
            </a:br>
            <a:r>
              <a:rPr lang="it"/>
              <a:t>RadSee will use a 6GHz FMCW wave module.</a:t>
            </a:r>
            <a:endParaRPr/>
          </a:p>
        </p:txBody>
      </p:sp>
      <p:sp>
        <p:nvSpPr>
          <p:cNvPr id="197" name="Google Shape;19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198" name="Google Shape;198;p20"/>
          <p:cNvPicPr preferRelativeResize="0"/>
          <p:nvPr/>
        </p:nvPicPr>
        <p:blipFill rotWithShape="1">
          <a:blip r:embed="rId3">
            <a:alphaModFix/>
          </a:blip>
          <a:srcRect b="0" l="39502" r="1104" t="42853"/>
          <a:stretch/>
        </p:blipFill>
        <p:spPr>
          <a:xfrm>
            <a:off x="2671150" y="2571750"/>
            <a:ext cx="3801700" cy="1899800"/>
          </a:xfrm>
          <a:prstGeom prst="rect">
            <a:avLst/>
          </a:prstGeom>
          <a:noFill/>
          <a:ln>
            <a:noFill/>
          </a:ln>
        </p:spPr>
      </p:pic>
      <p:sp>
        <p:nvSpPr>
          <p:cNvPr id="199" name="Google Shape;199;p20"/>
          <p:cNvSpPr/>
          <p:nvPr/>
        </p:nvSpPr>
        <p:spPr>
          <a:xfrm>
            <a:off x="3466985" y="2527886"/>
            <a:ext cx="886350" cy="1138775"/>
          </a:xfrm>
          <a:custGeom>
            <a:rect b="b" l="l" r="r" t="t"/>
            <a:pathLst>
              <a:path extrusionOk="0" h="45551" w="35454">
                <a:moveTo>
                  <a:pt x="5813" y="21093"/>
                </a:moveTo>
                <a:cubicBezTo>
                  <a:pt x="2076" y="27323"/>
                  <a:pt x="-1516" y="35407"/>
                  <a:pt x="781" y="42299"/>
                </a:cubicBezTo>
                <a:cubicBezTo>
                  <a:pt x="1812" y="45391"/>
                  <a:pt x="6993" y="46071"/>
                  <a:pt x="10127" y="45175"/>
                </a:cubicBezTo>
                <a:cubicBezTo>
                  <a:pt x="23030" y="41488"/>
                  <a:pt x="31932" y="26343"/>
                  <a:pt x="34568" y="13185"/>
                </a:cubicBezTo>
                <a:cubicBezTo>
                  <a:pt x="35276" y="9653"/>
                  <a:pt x="36397" y="4948"/>
                  <a:pt x="33849" y="2402"/>
                </a:cubicBezTo>
                <a:cubicBezTo>
                  <a:pt x="24158" y="-7280"/>
                  <a:pt x="2219" y="14942"/>
                  <a:pt x="2219" y="28641"/>
                </a:cubicBezTo>
              </a:path>
            </a:pathLst>
          </a:custGeom>
          <a:noFill/>
          <a:ln cap="flat" cmpd="sng" w="9525">
            <a:solidFill>
              <a:srgbClr val="FF0000"/>
            </a:solidFill>
            <a:prstDash val="solid"/>
            <a:round/>
            <a:headEnd len="med" w="med" type="none"/>
            <a:tailEnd len="med" w="med" type="none"/>
          </a:ln>
        </p:spPr>
      </p:sp>
      <p:sp>
        <p:nvSpPr>
          <p:cNvPr id="200" name="Google Shape;200;p20"/>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2nd Challenge: phase demodulation</a:t>
            </a:r>
            <a:endParaRPr/>
          </a:p>
        </p:txBody>
      </p:sp>
      <p:sp>
        <p:nvSpPr>
          <p:cNvPr id="206" name="Google Shape;206;p21"/>
          <p:cNvSpPr txBox="1"/>
          <p:nvPr>
            <p:ph idx="1" type="body"/>
          </p:nvPr>
        </p:nvSpPr>
        <p:spPr>
          <a:xfrm>
            <a:off x="727650" y="1551800"/>
            <a:ext cx="7688700" cy="23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This is all about math:</a:t>
            </a:r>
            <a:endParaRPr/>
          </a:p>
          <a:p>
            <a:pPr indent="-311150" lvl="0" marL="457200" rtl="0" algn="l">
              <a:spcBef>
                <a:spcPts val="0"/>
              </a:spcBef>
              <a:spcAft>
                <a:spcPts val="0"/>
              </a:spcAft>
              <a:buSzPts val="1300"/>
              <a:buChar char="-"/>
            </a:pPr>
            <a:r>
              <a:rPr lang="it"/>
              <a:t>Using </a:t>
            </a:r>
            <a:r>
              <a:rPr lang="it"/>
              <a:t>range resolution we would have:</a:t>
            </a:r>
            <a:br>
              <a:rPr lang="it"/>
            </a:br>
            <a:r>
              <a:rPr lang="it"/>
              <a:t>where c is the speed of light and B is the </a:t>
            </a:r>
            <a:r>
              <a:rPr b="1" lang="it"/>
              <a:t>bandwidth</a:t>
            </a:r>
            <a:r>
              <a:rPr lang="it"/>
              <a:t> of the antennas.</a:t>
            </a:r>
            <a:br>
              <a:rPr lang="it"/>
            </a:br>
            <a:r>
              <a:rPr lang="it"/>
              <a:t>To achieve range resolution of </a:t>
            </a:r>
            <a:r>
              <a:rPr b="1" lang="it"/>
              <a:t>1mm</a:t>
            </a:r>
            <a:r>
              <a:rPr lang="it"/>
              <a:t> it requires:</a:t>
            </a:r>
            <a:br>
              <a:rPr lang="it"/>
            </a:br>
            <a:r>
              <a:rPr lang="it"/>
              <a:t>which is </a:t>
            </a:r>
            <a:r>
              <a:rPr lang="it"/>
              <a:t>infeasible</a:t>
            </a:r>
            <a:r>
              <a:rPr lang="it"/>
              <a:t> in practice;</a:t>
            </a:r>
            <a:br>
              <a:rPr lang="it"/>
            </a:br>
            <a:endParaRPr/>
          </a:p>
          <a:p>
            <a:pPr indent="-311150" lvl="0" marL="457200" rtl="0" algn="l">
              <a:spcBef>
                <a:spcPts val="0"/>
              </a:spcBef>
              <a:spcAft>
                <a:spcPts val="0"/>
              </a:spcAft>
              <a:buSzPts val="1300"/>
              <a:buChar char="-"/>
            </a:pPr>
            <a:r>
              <a:rPr lang="it"/>
              <a:t>However, the phase of </a:t>
            </a:r>
            <a:r>
              <a:rPr b="1" lang="it"/>
              <a:t>demodulated</a:t>
            </a:r>
            <a:r>
              <a:rPr lang="it"/>
              <a:t> FMCW signals is much more sensitive on movement of objects:</a:t>
            </a:r>
            <a:br>
              <a:rPr lang="it"/>
            </a:br>
            <a:r>
              <a:rPr lang="it"/>
              <a:t> </a:t>
            </a:r>
            <a:br>
              <a:rPr lang="it"/>
            </a:br>
            <a:br>
              <a:rPr lang="it"/>
            </a:br>
            <a:br>
              <a:rPr lang="it"/>
            </a:br>
            <a:r>
              <a:rPr lang="it"/>
              <a:t>where lambda is the </a:t>
            </a:r>
            <a:r>
              <a:rPr b="1" lang="it"/>
              <a:t>wavelength</a:t>
            </a:r>
            <a:r>
              <a:rPr lang="it"/>
              <a:t> of the signal.</a:t>
            </a:r>
            <a:br>
              <a:rPr lang="it"/>
            </a:br>
            <a:r>
              <a:rPr lang="it"/>
              <a:t>Therefore, RadSee uses the </a:t>
            </a:r>
            <a:r>
              <a:rPr b="1" lang="it"/>
              <a:t>phase</a:t>
            </a:r>
            <a:r>
              <a:rPr lang="it"/>
              <a:t> of the demodulated FMCW signals.</a:t>
            </a:r>
            <a:endParaRPr/>
          </a:p>
        </p:txBody>
      </p:sp>
      <p:sp>
        <p:nvSpPr>
          <p:cNvPr id="207" name="Google Shape;207;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208" name="Google Shape;208;p21"/>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209" name="Google Shape;209;p21"/>
          <p:cNvPicPr preferRelativeResize="0"/>
          <p:nvPr/>
        </p:nvPicPr>
        <p:blipFill>
          <a:blip r:embed="rId3">
            <a:alphaModFix/>
          </a:blip>
          <a:stretch>
            <a:fillRect/>
          </a:stretch>
        </p:blipFill>
        <p:spPr>
          <a:xfrm>
            <a:off x="4084100" y="1888500"/>
            <a:ext cx="1460150" cy="269550"/>
          </a:xfrm>
          <a:prstGeom prst="rect">
            <a:avLst/>
          </a:prstGeom>
          <a:noFill/>
          <a:ln>
            <a:noFill/>
          </a:ln>
        </p:spPr>
      </p:pic>
      <p:pic>
        <p:nvPicPr>
          <p:cNvPr id="210" name="Google Shape;210;p21"/>
          <p:cNvPicPr preferRelativeResize="0"/>
          <p:nvPr/>
        </p:nvPicPr>
        <p:blipFill>
          <a:blip r:embed="rId4">
            <a:alphaModFix/>
          </a:blip>
          <a:stretch>
            <a:fillRect/>
          </a:stretch>
        </p:blipFill>
        <p:spPr>
          <a:xfrm>
            <a:off x="4572000" y="2368250"/>
            <a:ext cx="1385850" cy="269550"/>
          </a:xfrm>
          <a:prstGeom prst="rect">
            <a:avLst/>
          </a:prstGeom>
          <a:noFill/>
          <a:ln>
            <a:noFill/>
          </a:ln>
        </p:spPr>
      </p:pic>
      <p:pic>
        <p:nvPicPr>
          <p:cNvPr id="211" name="Google Shape;211;p21"/>
          <p:cNvPicPr preferRelativeResize="0"/>
          <p:nvPr/>
        </p:nvPicPr>
        <p:blipFill>
          <a:blip r:embed="rId5">
            <a:alphaModFix/>
          </a:blip>
          <a:stretch>
            <a:fillRect/>
          </a:stretch>
        </p:blipFill>
        <p:spPr>
          <a:xfrm>
            <a:off x="3717843" y="3486325"/>
            <a:ext cx="1708318" cy="33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3rd Challenge: Fast Fourier Transform</a:t>
            </a:r>
            <a:endParaRPr/>
          </a:p>
        </p:txBody>
      </p:sp>
      <p:sp>
        <p:nvSpPr>
          <p:cNvPr id="217" name="Google Shape;217;p22"/>
          <p:cNvSpPr txBox="1"/>
          <p:nvPr>
            <p:ph idx="1" type="body"/>
          </p:nvPr>
        </p:nvSpPr>
        <p:spPr>
          <a:xfrm>
            <a:off x="727650" y="1781500"/>
            <a:ext cx="7688700" cy="24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RadSee is able to distinguish only </a:t>
            </a:r>
            <a:r>
              <a:rPr lang="it"/>
              <a:t>the</a:t>
            </a:r>
            <a:r>
              <a:rPr lang="it"/>
              <a:t> handwriting movement thanks to FMCW signal modulation and high-directional patch antennas.</a:t>
            </a:r>
            <a:br>
              <a:rPr lang="it"/>
            </a:br>
            <a:r>
              <a:rPr lang="it"/>
              <a:t>Let’s see how the </a:t>
            </a:r>
            <a:r>
              <a:rPr lang="it"/>
              <a:t>analysis</a:t>
            </a:r>
            <a:r>
              <a:rPr lang="it"/>
              <a:t> is performed:</a:t>
            </a:r>
            <a:br>
              <a:rPr lang="it"/>
            </a:br>
            <a:endParaRPr/>
          </a:p>
          <a:p>
            <a:pPr indent="-311150" lvl="0" marL="457200" rtl="0" algn="l">
              <a:spcBef>
                <a:spcPts val="0"/>
              </a:spcBef>
              <a:spcAft>
                <a:spcPts val="0"/>
              </a:spcAft>
              <a:buSzPts val="1300"/>
              <a:buChar char="●"/>
            </a:pPr>
            <a:r>
              <a:rPr lang="it"/>
              <a:t>Thanks to highly directional patch antennas RadSee is able to </a:t>
            </a:r>
            <a:r>
              <a:rPr b="1" lang="it"/>
              <a:t>ignore</a:t>
            </a:r>
            <a:r>
              <a:rPr lang="it"/>
              <a:t> signals from other direction except a small zone to which he is pointing to;</a:t>
            </a:r>
            <a:endParaRPr/>
          </a:p>
        </p:txBody>
      </p:sp>
      <p:sp>
        <p:nvSpPr>
          <p:cNvPr id="218" name="Google Shape;218;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219" name="Google Shape;219;p22"/>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435450" y="831575"/>
            <a:ext cx="39294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Fast Fourier Transform</a:t>
            </a:r>
            <a:endParaRPr/>
          </a:p>
        </p:txBody>
      </p:sp>
      <p:sp>
        <p:nvSpPr>
          <p:cNvPr id="225" name="Google Shape;225;p23"/>
          <p:cNvSpPr txBox="1"/>
          <p:nvPr>
            <p:ph idx="1" type="subTitle"/>
          </p:nvPr>
        </p:nvSpPr>
        <p:spPr>
          <a:xfrm>
            <a:off x="0" y="1562350"/>
            <a:ext cx="4578000" cy="31875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it" sz="1300"/>
              <a:t>The signal arrives to the target and is reflected like a </a:t>
            </a:r>
            <a:r>
              <a:rPr b="1" lang="it" sz="1300"/>
              <a:t>radar</a:t>
            </a:r>
            <a:r>
              <a:rPr lang="it" sz="1300"/>
              <a:t> device;</a:t>
            </a:r>
            <a:br>
              <a:rPr lang="it" sz="1300"/>
            </a:br>
            <a:endParaRPr sz="1300"/>
          </a:p>
          <a:p>
            <a:pPr indent="-311150" lvl="0" marL="457200" rtl="0" algn="l">
              <a:lnSpc>
                <a:spcPct val="115000"/>
              </a:lnSpc>
              <a:spcBef>
                <a:spcPts val="0"/>
              </a:spcBef>
              <a:spcAft>
                <a:spcPts val="0"/>
              </a:spcAft>
              <a:buSzPts val="1300"/>
              <a:buChar char="●"/>
            </a:pPr>
            <a:r>
              <a:rPr lang="it" sz="1300"/>
              <a:t> FMCW signal is transformed through a </a:t>
            </a:r>
            <a:r>
              <a:rPr b="1" lang="it" sz="1300"/>
              <a:t>Fourier transform</a:t>
            </a:r>
            <a:r>
              <a:rPr lang="it" sz="1300"/>
              <a:t> function which divides the signal in </a:t>
            </a:r>
            <a:r>
              <a:rPr b="1" lang="it" sz="1300"/>
              <a:t>bin</a:t>
            </a:r>
            <a:r>
              <a:rPr lang="it" sz="1300"/>
              <a:t>, small intervals which corresponds to different distances. This is possible thanks to the FFT that transport the signal from the time domain to the frequency domain. In this way RadSee can analyze only the bin corresponding to the hand distance. A bin containing a </a:t>
            </a:r>
            <a:r>
              <a:rPr b="1" lang="it" sz="1300"/>
              <a:t>spike</a:t>
            </a:r>
            <a:r>
              <a:rPr lang="it" sz="1300"/>
              <a:t> correspond to an object rilevation;</a:t>
            </a:r>
            <a:endParaRPr/>
          </a:p>
        </p:txBody>
      </p:sp>
      <p:sp>
        <p:nvSpPr>
          <p:cNvPr id="226" name="Google Shape;22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227" name="Google Shape;227;p23"/>
          <p:cNvSpPr txBox="1"/>
          <p:nvPr>
            <p:ph idx="3"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228" name="Google Shape;228;p23"/>
          <p:cNvPicPr preferRelativeResize="0"/>
          <p:nvPr/>
        </p:nvPicPr>
        <p:blipFill>
          <a:blip r:embed="rId3">
            <a:alphaModFix/>
          </a:blip>
          <a:stretch>
            <a:fillRect/>
          </a:stretch>
        </p:blipFill>
        <p:spPr>
          <a:xfrm>
            <a:off x="4756675" y="1409700"/>
            <a:ext cx="4219575" cy="2324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Attack Models</a:t>
            </a:r>
            <a:endParaRPr/>
          </a:p>
        </p:txBody>
      </p:sp>
      <p:sp>
        <p:nvSpPr>
          <p:cNvPr id="234" name="Google Shape;234;p24"/>
          <p:cNvSpPr txBox="1"/>
          <p:nvPr>
            <p:ph idx="1" type="subTitle"/>
          </p:nvPr>
        </p:nvSpPr>
        <p:spPr>
          <a:xfrm>
            <a:off x="727952" y="20305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 will now show different scenarios in which we could perform an attack using RadSee.</a:t>
            </a:r>
            <a:endParaRPr/>
          </a:p>
        </p:txBody>
      </p:sp>
      <p:sp>
        <p:nvSpPr>
          <p:cNvPr id="235" name="Google Shape;235;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236" name="Google Shape;236;p24"/>
          <p:cNvSpPr txBox="1"/>
          <p:nvPr>
            <p:ph idx="4294967295"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900"/>
              <a:t>RadSee:See Your Handwriting Through Walls Using FMCW Radar- Leonardo Rufini</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70" name="Google Shape;70;p7"/>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
              <a:t>Table of contents</a:t>
            </a:r>
            <a:endParaRPr/>
          </a:p>
        </p:txBody>
      </p:sp>
      <p:sp>
        <p:nvSpPr>
          <p:cNvPr id="71" name="Google Shape;71;p7"/>
          <p:cNvSpPr txBox="1"/>
          <p:nvPr/>
        </p:nvSpPr>
        <p:spPr>
          <a:xfrm>
            <a:off x="1583700" y="198330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lang="it" sz="1800">
                <a:latin typeface="Raleway"/>
                <a:ea typeface="Raleway"/>
                <a:cs typeface="Raleway"/>
                <a:sym typeface="Raleway"/>
              </a:rPr>
              <a:t>Introduction</a:t>
            </a:r>
            <a:endParaRPr b="0" i="0" sz="1800" u="none" cap="none" strike="noStrike">
              <a:solidFill>
                <a:srgbClr val="000000"/>
              </a:solidFill>
              <a:latin typeface="Raleway"/>
              <a:ea typeface="Raleway"/>
              <a:cs typeface="Raleway"/>
              <a:sym typeface="Raleway"/>
            </a:endParaRPr>
          </a:p>
        </p:txBody>
      </p:sp>
      <p:sp>
        <p:nvSpPr>
          <p:cNvPr id="72" name="Google Shape;72;p7"/>
          <p:cNvSpPr txBox="1"/>
          <p:nvPr/>
        </p:nvSpPr>
        <p:spPr>
          <a:xfrm>
            <a:off x="5403000" y="1983300"/>
            <a:ext cx="2141400" cy="8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Clr>
                <a:srgbClr val="000000"/>
              </a:buClr>
              <a:buSzPts val="1800"/>
              <a:buFont typeface="Arial"/>
              <a:buNone/>
            </a:pPr>
            <a:r>
              <a:rPr lang="it" sz="1800">
                <a:latin typeface="Raleway"/>
                <a:ea typeface="Raleway"/>
                <a:cs typeface="Raleway"/>
                <a:sym typeface="Raleway"/>
              </a:rPr>
              <a:t>Comparison</a:t>
            </a:r>
            <a:endParaRPr b="0" i="0" sz="1800" u="none" cap="none" strike="noStrike">
              <a:solidFill>
                <a:srgbClr val="000000"/>
              </a:solidFill>
              <a:latin typeface="Raleway"/>
              <a:ea typeface="Raleway"/>
              <a:cs typeface="Raleway"/>
              <a:sym typeface="Raleway"/>
            </a:endParaRPr>
          </a:p>
        </p:txBody>
      </p:sp>
      <p:sp>
        <p:nvSpPr>
          <p:cNvPr id="73" name="Google Shape;73;p7"/>
          <p:cNvSpPr txBox="1"/>
          <p:nvPr/>
        </p:nvSpPr>
        <p:spPr>
          <a:xfrm>
            <a:off x="1583700" y="2937800"/>
            <a:ext cx="2141400" cy="8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Clr>
                <a:srgbClr val="000000"/>
              </a:buClr>
              <a:buSzPts val="1800"/>
              <a:buFont typeface="Arial"/>
              <a:buNone/>
            </a:pPr>
            <a:r>
              <a:rPr lang="it" sz="1800">
                <a:latin typeface="Raleway"/>
                <a:ea typeface="Raleway"/>
                <a:cs typeface="Raleway"/>
                <a:sym typeface="Raleway"/>
              </a:rPr>
              <a:t>Challenges &amp; HW</a:t>
            </a:r>
            <a:endParaRPr b="0" i="0" sz="1800" u="none" cap="none" strike="noStrike">
              <a:solidFill>
                <a:srgbClr val="000000"/>
              </a:solidFill>
              <a:latin typeface="Raleway"/>
              <a:ea typeface="Raleway"/>
              <a:cs typeface="Raleway"/>
              <a:sym typeface="Raleway"/>
            </a:endParaRPr>
          </a:p>
        </p:txBody>
      </p:sp>
      <p:sp>
        <p:nvSpPr>
          <p:cNvPr id="74" name="Google Shape;74;p7"/>
          <p:cNvSpPr txBox="1"/>
          <p:nvPr/>
        </p:nvSpPr>
        <p:spPr>
          <a:xfrm>
            <a:off x="5403000" y="2937800"/>
            <a:ext cx="2141400" cy="8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Clr>
                <a:srgbClr val="000000"/>
              </a:buClr>
              <a:buSzPts val="1800"/>
              <a:buFont typeface="Arial"/>
              <a:buNone/>
            </a:pPr>
            <a:r>
              <a:rPr lang="it" sz="1800">
                <a:latin typeface="Raleway"/>
                <a:ea typeface="Raleway"/>
                <a:cs typeface="Raleway"/>
                <a:sym typeface="Raleway"/>
              </a:rPr>
              <a:t>Attack Models</a:t>
            </a:r>
            <a:endParaRPr sz="1800">
              <a:latin typeface="Raleway"/>
              <a:ea typeface="Raleway"/>
              <a:cs typeface="Raleway"/>
              <a:sym typeface="Raleway"/>
            </a:endParaRPr>
          </a:p>
        </p:txBody>
      </p:sp>
      <p:sp>
        <p:nvSpPr>
          <p:cNvPr id="75" name="Google Shape;75;p7"/>
          <p:cNvSpPr txBox="1"/>
          <p:nvPr/>
        </p:nvSpPr>
        <p:spPr>
          <a:xfrm>
            <a:off x="1583700" y="3875250"/>
            <a:ext cx="2141400" cy="8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Clr>
                <a:srgbClr val="000000"/>
              </a:buClr>
              <a:buSzPts val="1800"/>
              <a:buFont typeface="Arial"/>
              <a:buNone/>
            </a:pPr>
            <a:r>
              <a:rPr lang="it" sz="1800">
                <a:latin typeface="Raleway"/>
                <a:ea typeface="Raleway"/>
                <a:cs typeface="Raleway"/>
                <a:sym typeface="Raleway"/>
              </a:rPr>
              <a:t>Results</a:t>
            </a:r>
            <a:endParaRPr b="0" i="0" sz="1800" u="none" cap="none" strike="noStrike">
              <a:solidFill>
                <a:srgbClr val="000000"/>
              </a:solidFill>
              <a:latin typeface="Raleway"/>
              <a:ea typeface="Raleway"/>
              <a:cs typeface="Raleway"/>
              <a:sym typeface="Raleway"/>
            </a:endParaRPr>
          </a:p>
        </p:txBody>
      </p:sp>
      <p:sp>
        <p:nvSpPr>
          <p:cNvPr id="76" name="Google Shape;76;p7"/>
          <p:cNvSpPr/>
          <p:nvPr/>
        </p:nvSpPr>
        <p:spPr>
          <a:xfrm>
            <a:off x="4264975" y="3820650"/>
            <a:ext cx="2236200" cy="9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5"/>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
              <a:t>Attack Model: Victim</a:t>
            </a:r>
            <a:endParaRPr/>
          </a:p>
        </p:txBody>
      </p:sp>
      <p:sp>
        <p:nvSpPr>
          <p:cNvPr id="242" name="Google Shape;242;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243" name="Google Shape;243;p25"/>
          <p:cNvSpPr txBox="1"/>
          <p:nvPr>
            <p:ph idx="2"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900"/>
              <a:buNone/>
            </a:pPr>
            <a:r>
              <a:rPr lang="it"/>
              <a:t>RadSee:See Your Handwriting Through Walls Using FMCW Radar- Leonardo Rufini</a:t>
            </a:r>
            <a:endParaRPr sz="900"/>
          </a:p>
        </p:txBody>
      </p:sp>
      <p:sp>
        <p:nvSpPr>
          <p:cNvPr id="244" name="Google Shape;244;p25"/>
          <p:cNvSpPr txBox="1"/>
          <p:nvPr>
            <p:ph idx="1" type="body"/>
          </p:nvPr>
        </p:nvSpPr>
        <p:spPr>
          <a:xfrm>
            <a:off x="727650" y="3011675"/>
            <a:ext cx="6103800" cy="393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it"/>
              <a:t>The victim is writing english </a:t>
            </a:r>
            <a:r>
              <a:rPr b="1" lang="it"/>
              <a:t>letters</a:t>
            </a:r>
            <a:r>
              <a:rPr lang="it"/>
              <a:t> and Arabic </a:t>
            </a:r>
            <a:r>
              <a:rPr b="1" lang="it"/>
              <a:t>numbers</a:t>
            </a:r>
            <a:r>
              <a:rPr lang="it"/>
              <a:t>;</a:t>
            </a:r>
            <a:endParaRPr/>
          </a:p>
        </p:txBody>
      </p:sp>
      <p:sp>
        <p:nvSpPr>
          <p:cNvPr id="245" name="Google Shape;245;p25"/>
          <p:cNvSpPr txBox="1"/>
          <p:nvPr>
            <p:ph idx="1" type="body"/>
          </p:nvPr>
        </p:nvSpPr>
        <p:spPr>
          <a:xfrm>
            <a:off x="727650" y="1622025"/>
            <a:ext cx="6103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To perform an attack on a victim, the following constraints must be satisfied:</a:t>
            </a:r>
            <a:endParaRPr/>
          </a:p>
        </p:txBody>
      </p:sp>
      <p:sp>
        <p:nvSpPr>
          <p:cNvPr id="246" name="Google Shape;246;p25"/>
          <p:cNvSpPr txBox="1"/>
          <p:nvPr>
            <p:ph idx="1" type="body"/>
          </p:nvPr>
        </p:nvSpPr>
        <p:spPr>
          <a:xfrm>
            <a:off x="727650" y="2240650"/>
            <a:ext cx="6103800" cy="393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it"/>
              <a:t>The victim is writing confidential informations on a </a:t>
            </a:r>
            <a:r>
              <a:rPr b="1" lang="it"/>
              <a:t>paper</a:t>
            </a:r>
            <a:r>
              <a:rPr lang="it"/>
              <a:t> or an </a:t>
            </a:r>
            <a:r>
              <a:rPr b="1" lang="it"/>
              <a:t>electronic device</a:t>
            </a:r>
            <a:r>
              <a:rPr lang="it"/>
              <a:t> (Ipad ecc.), no keyboard typing </a:t>
            </a:r>
            <a:r>
              <a:rPr lang="it"/>
              <a:t>allowed;</a:t>
            </a:r>
            <a:endParaRPr/>
          </a:p>
        </p:txBody>
      </p:sp>
      <p:sp>
        <p:nvSpPr>
          <p:cNvPr id="247" name="Google Shape;247;p25"/>
          <p:cNvSpPr txBox="1"/>
          <p:nvPr>
            <p:ph idx="1" type="body"/>
          </p:nvPr>
        </p:nvSpPr>
        <p:spPr>
          <a:xfrm>
            <a:off x="727650" y="3739225"/>
            <a:ext cx="6103800" cy="393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it"/>
              <a:t>The victim is facing </a:t>
            </a:r>
            <a:r>
              <a:rPr b="1" lang="it"/>
              <a:t>towards</a:t>
            </a:r>
            <a:r>
              <a:rPr lang="it"/>
              <a:t> the attacker;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6"/>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
              <a:t>Attack Model: Attacker</a:t>
            </a:r>
            <a:endParaRPr/>
          </a:p>
        </p:txBody>
      </p:sp>
      <p:sp>
        <p:nvSpPr>
          <p:cNvPr id="253" name="Google Shape;253;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254" name="Google Shape;254;p26"/>
          <p:cNvSpPr txBox="1"/>
          <p:nvPr>
            <p:ph idx="2"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900"/>
              <a:buNone/>
            </a:pPr>
            <a:r>
              <a:rPr lang="it"/>
              <a:t>RadSee:See Your Handwriting Through Walls Using FMCW Radar- Leonardo Rufini</a:t>
            </a:r>
            <a:endParaRPr sz="900"/>
          </a:p>
        </p:txBody>
      </p:sp>
      <p:sp>
        <p:nvSpPr>
          <p:cNvPr id="255" name="Google Shape;255;p26"/>
          <p:cNvSpPr txBox="1"/>
          <p:nvPr>
            <p:ph idx="1" type="body"/>
          </p:nvPr>
        </p:nvSpPr>
        <p:spPr>
          <a:xfrm>
            <a:off x="727650" y="3011675"/>
            <a:ext cx="6103800" cy="393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it"/>
              <a:t>The attacker has an approximate knowledge on </a:t>
            </a:r>
            <a:r>
              <a:rPr b="1" lang="it"/>
              <a:t>victims position</a:t>
            </a:r>
            <a:r>
              <a:rPr lang="it"/>
              <a:t> inside the room (can be </a:t>
            </a:r>
            <a:r>
              <a:rPr lang="it"/>
              <a:t>estimated</a:t>
            </a:r>
            <a:r>
              <a:rPr lang="it"/>
              <a:t> using radar signals);</a:t>
            </a:r>
            <a:endParaRPr/>
          </a:p>
        </p:txBody>
      </p:sp>
      <p:sp>
        <p:nvSpPr>
          <p:cNvPr id="256" name="Google Shape;256;p26"/>
          <p:cNvSpPr txBox="1"/>
          <p:nvPr>
            <p:ph idx="1" type="body"/>
          </p:nvPr>
        </p:nvSpPr>
        <p:spPr>
          <a:xfrm>
            <a:off x="727650" y="1622025"/>
            <a:ext cx="61038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To perform the attack correctly, also the attacker must satisfy some constraint:</a:t>
            </a:r>
            <a:endParaRPr/>
          </a:p>
        </p:txBody>
      </p:sp>
      <p:sp>
        <p:nvSpPr>
          <p:cNvPr id="257" name="Google Shape;257;p26"/>
          <p:cNvSpPr txBox="1"/>
          <p:nvPr>
            <p:ph idx="1" type="body"/>
          </p:nvPr>
        </p:nvSpPr>
        <p:spPr>
          <a:xfrm>
            <a:off x="727650" y="2240650"/>
            <a:ext cx="6103800" cy="393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it"/>
              <a:t>The attacker has </a:t>
            </a:r>
            <a:r>
              <a:rPr b="1" lang="it"/>
              <a:t>physical access</a:t>
            </a:r>
            <a:r>
              <a:rPr lang="it"/>
              <a:t> to space behind the wall;</a:t>
            </a:r>
            <a:endParaRPr/>
          </a:p>
        </p:txBody>
      </p:sp>
      <p:sp>
        <p:nvSpPr>
          <p:cNvPr id="258" name="Google Shape;258;p26"/>
          <p:cNvSpPr txBox="1"/>
          <p:nvPr>
            <p:ph idx="1" type="body"/>
          </p:nvPr>
        </p:nvSpPr>
        <p:spPr>
          <a:xfrm>
            <a:off x="727650" y="3739225"/>
            <a:ext cx="6103800" cy="393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it"/>
              <a:t>There are no </a:t>
            </a:r>
            <a:r>
              <a:rPr b="1" lang="it"/>
              <a:t>RF-shielding materials</a:t>
            </a:r>
            <a:r>
              <a:rPr lang="it"/>
              <a:t> inside the wall between the victim and the attacker;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7"/>
          <p:cNvSpPr txBox="1"/>
          <p:nvPr>
            <p:ph idx="1" type="body"/>
          </p:nvPr>
        </p:nvSpPr>
        <p:spPr>
          <a:xfrm>
            <a:off x="727650" y="18556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challenge are all addressed and we have our handwriting signal, but the job is not completed jet.</a:t>
            </a:r>
            <a:endParaRPr/>
          </a:p>
          <a:p>
            <a:pPr indent="0" lvl="0" marL="0" rtl="0" algn="l">
              <a:spcBef>
                <a:spcPts val="0"/>
              </a:spcBef>
              <a:spcAft>
                <a:spcPts val="0"/>
              </a:spcAft>
              <a:buNone/>
            </a:pPr>
            <a:r>
              <a:rPr lang="it"/>
              <a:t>We are missing the letter </a:t>
            </a:r>
            <a:r>
              <a:rPr lang="it"/>
              <a:t>and wording recognition part of the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Also if the detection goes well, we still have 62 possible characters (26 letters + 26 capital letters + 10 numbers).</a:t>
            </a:r>
            <a:endParaRPr/>
          </a:p>
          <a:p>
            <a:pPr indent="0" lvl="0" marL="0" rtl="0" algn="l">
              <a:spcBef>
                <a:spcPts val="0"/>
              </a:spcBef>
              <a:spcAft>
                <a:spcPts val="0"/>
              </a:spcAft>
              <a:buNone/>
            </a:pPr>
            <a:r>
              <a:rPr lang="it"/>
              <a:t>RadSee uses a </a:t>
            </a:r>
            <a:r>
              <a:rPr b="1" lang="it"/>
              <a:t>BiLSTM</a:t>
            </a:r>
            <a:r>
              <a:rPr lang="it"/>
              <a:t> (Bidirectional Long Short-Term Memory) to classify handwriting characters.</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What are BiLSTM and how do they work ?</a:t>
            </a:r>
            <a:endParaRPr/>
          </a:p>
        </p:txBody>
      </p:sp>
      <p:sp>
        <p:nvSpPr>
          <p:cNvPr id="264" name="Google Shape;264;p27"/>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Bonus Challenge: BiLSTM</a:t>
            </a:r>
            <a:endParaRPr/>
          </a:p>
        </p:txBody>
      </p:sp>
      <p:sp>
        <p:nvSpPr>
          <p:cNvPr id="265" name="Google Shape;265;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266" name="Google Shape;266;p27"/>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8"/>
          <p:cNvSpPr txBox="1"/>
          <p:nvPr>
            <p:ph type="title"/>
          </p:nvPr>
        </p:nvSpPr>
        <p:spPr>
          <a:xfrm>
            <a:off x="770150" y="831575"/>
            <a:ext cx="3300900" cy="5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BiLSTM</a:t>
            </a:r>
            <a:endParaRPr/>
          </a:p>
        </p:txBody>
      </p:sp>
      <p:sp>
        <p:nvSpPr>
          <p:cNvPr id="272" name="Google Shape;272;p28"/>
          <p:cNvSpPr txBox="1"/>
          <p:nvPr>
            <p:ph idx="1" type="subTitle"/>
          </p:nvPr>
        </p:nvSpPr>
        <p:spPr>
          <a:xfrm>
            <a:off x="770150" y="1499575"/>
            <a:ext cx="3300900" cy="309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it" sz="1300"/>
              <a:t>LSTM</a:t>
            </a:r>
            <a:r>
              <a:rPr lang="it" sz="1300"/>
              <a:t> are a kind of </a:t>
            </a:r>
            <a:r>
              <a:rPr b="1" lang="it" sz="1300"/>
              <a:t>neural network</a:t>
            </a:r>
            <a:r>
              <a:rPr lang="it" sz="1300"/>
              <a:t> designed to analyze data streams (words, texts or phase sequences signals).</a:t>
            </a:r>
            <a:endParaRPr sz="1300"/>
          </a:p>
          <a:p>
            <a:pPr indent="0" lvl="0" marL="0" rtl="0" algn="l">
              <a:lnSpc>
                <a:spcPct val="115000"/>
              </a:lnSpc>
              <a:spcBef>
                <a:spcPts val="0"/>
              </a:spcBef>
              <a:spcAft>
                <a:spcPts val="0"/>
              </a:spcAft>
              <a:buNone/>
            </a:pPr>
            <a:r>
              <a:rPr lang="it" sz="1300"/>
              <a:t>LSTM has a </a:t>
            </a:r>
            <a:r>
              <a:rPr b="1" lang="it" sz="1300"/>
              <a:t>memory</a:t>
            </a:r>
            <a:r>
              <a:rPr lang="it" sz="1300"/>
              <a:t> that allows them to remember important past informations and forget the useless one. This is really important when data has a time sequenced structure.</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it" sz="1300"/>
              <a:t>The BiLSTM has </a:t>
            </a:r>
            <a:r>
              <a:rPr b="1" lang="it" sz="1300"/>
              <a:t>2</a:t>
            </a:r>
            <a:r>
              <a:rPr lang="it" sz="1300"/>
              <a:t> LSTM, one of them read the sequence forward from start to end, and the other one reads the same sequence in the reverse order.</a:t>
            </a:r>
            <a:endParaRPr/>
          </a:p>
        </p:txBody>
      </p:sp>
      <p:sp>
        <p:nvSpPr>
          <p:cNvPr id="273" name="Google Shape;273;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274" name="Google Shape;274;p28"/>
          <p:cNvSpPr txBox="1"/>
          <p:nvPr>
            <p:ph idx="3"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275" name="Google Shape;275;p28"/>
          <p:cNvPicPr preferRelativeResize="0"/>
          <p:nvPr/>
        </p:nvPicPr>
        <p:blipFill>
          <a:blip r:embed="rId3">
            <a:alphaModFix/>
          </a:blip>
          <a:stretch>
            <a:fillRect/>
          </a:stretch>
        </p:blipFill>
        <p:spPr>
          <a:xfrm>
            <a:off x="4774600" y="1098713"/>
            <a:ext cx="4216225" cy="2946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9"/>
          <p:cNvSpPr txBox="1"/>
          <p:nvPr>
            <p:ph type="title"/>
          </p:nvPr>
        </p:nvSpPr>
        <p:spPr>
          <a:xfrm>
            <a:off x="770150" y="831575"/>
            <a:ext cx="33009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BiLSTM</a:t>
            </a:r>
            <a:endParaRPr/>
          </a:p>
        </p:txBody>
      </p:sp>
      <p:sp>
        <p:nvSpPr>
          <p:cNvPr id="281" name="Google Shape;281;p29"/>
          <p:cNvSpPr txBox="1"/>
          <p:nvPr>
            <p:ph idx="1" type="subTitle"/>
          </p:nvPr>
        </p:nvSpPr>
        <p:spPr>
          <a:xfrm>
            <a:off x="770150" y="1748675"/>
            <a:ext cx="3300900" cy="28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t>Since the writing activity consists in a </a:t>
            </a:r>
            <a:r>
              <a:rPr b="1" lang="it" sz="1300"/>
              <a:t>continuous</a:t>
            </a:r>
            <a:r>
              <a:rPr lang="it" sz="1300"/>
              <a:t> phase </a:t>
            </a:r>
            <a:r>
              <a:rPr b="1" lang="it" sz="1300"/>
              <a:t>movement</a:t>
            </a:r>
            <a:r>
              <a:rPr lang="it" sz="1300"/>
              <a:t> for the writing hand, in practice each letter generates a unique temporal phase pattern.</a:t>
            </a:r>
            <a:endParaRPr sz="1300"/>
          </a:p>
          <a:p>
            <a:pPr indent="0" lvl="0" marL="0" rtl="0" algn="l">
              <a:lnSpc>
                <a:spcPct val="115000"/>
              </a:lnSpc>
              <a:spcBef>
                <a:spcPts val="0"/>
              </a:spcBef>
              <a:spcAft>
                <a:spcPts val="0"/>
              </a:spcAft>
              <a:buNone/>
            </a:pPr>
            <a:r>
              <a:rPr lang="it" sz="1300"/>
              <a:t>For instance, we will be more interested in </a:t>
            </a:r>
            <a:r>
              <a:rPr b="1" lang="it" sz="1300"/>
              <a:t>detecting the turning points</a:t>
            </a:r>
            <a:r>
              <a:rPr lang="it" sz="1300"/>
              <a:t> more then the horizontal strokes. For this reason RadSee is focused on the BiLSTM model to pay attention to those important parts.</a:t>
            </a:r>
            <a:endParaRPr sz="1300"/>
          </a:p>
          <a:p>
            <a:pPr indent="0" lvl="0" marL="0" rtl="0" algn="l">
              <a:spcBef>
                <a:spcPts val="0"/>
              </a:spcBef>
              <a:spcAft>
                <a:spcPts val="0"/>
              </a:spcAft>
              <a:buNone/>
            </a:pPr>
            <a:r>
              <a:t/>
            </a:r>
            <a:endParaRPr/>
          </a:p>
        </p:txBody>
      </p:sp>
      <p:sp>
        <p:nvSpPr>
          <p:cNvPr id="282" name="Google Shape;282;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283" name="Google Shape;283;p29"/>
          <p:cNvSpPr txBox="1"/>
          <p:nvPr>
            <p:ph idx="3"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284" name="Google Shape;284;p29"/>
          <p:cNvPicPr preferRelativeResize="0"/>
          <p:nvPr/>
        </p:nvPicPr>
        <p:blipFill>
          <a:blip r:embed="rId3">
            <a:alphaModFix/>
          </a:blip>
          <a:stretch>
            <a:fillRect/>
          </a:stretch>
        </p:blipFill>
        <p:spPr>
          <a:xfrm>
            <a:off x="4682825" y="1712075"/>
            <a:ext cx="4345925" cy="1719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
              <a:t>Data Processing</a:t>
            </a:r>
            <a:endParaRPr/>
          </a:p>
        </p:txBody>
      </p:sp>
      <p:sp>
        <p:nvSpPr>
          <p:cNvPr id="290" name="Google Shape;290;p3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291" name="Google Shape;291;p30"/>
          <p:cNvSpPr txBox="1"/>
          <p:nvPr>
            <p:ph idx="2"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292" name="Google Shape;292;p30"/>
          <p:cNvPicPr preferRelativeResize="0"/>
          <p:nvPr/>
        </p:nvPicPr>
        <p:blipFill>
          <a:blip r:embed="rId3">
            <a:alphaModFix/>
          </a:blip>
          <a:stretch>
            <a:fillRect/>
          </a:stretch>
        </p:blipFill>
        <p:spPr>
          <a:xfrm>
            <a:off x="1299963" y="1918281"/>
            <a:ext cx="5969325" cy="23395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1"/>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device</a:t>
            </a:r>
            <a:endParaRPr/>
          </a:p>
        </p:txBody>
      </p:sp>
      <p:sp>
        <p:nvSpPr>
          <p:cNvPr id="298" name="Google Shape;298;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299" name="Google Shape;299;p31"/>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300" name="Google Shape;300;p31"/>
          <p:cNvPicPr preferRelativeResize="0"/>
          <p:nvPr/>
        </p:nvPicPr>
        <p:blipFill>
          <a:blip r:embed="rId3">
            <a:alphaModFix/>
          </a:blip>
          <a:stretch>
            <a:fillRect/>
          </a:stretch>
        </p:blipFill>
        <p:spPr>
          <a:xfrm>
            <a:off x="1098327" y="1624188"/>
            <a:ext cx="6487451" cy="2829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2"/>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AI can fail!</a:t>
            </a:r>
            <a:endParaRPr/>
          </a:p>
        </p:txBody>
      </p:sp>
      <p:sp>
        <p:nvSpPr>
          <p:cNvPr id="306" name="Google Shape;306;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307" name="Google Shape;307;p32"/>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308" name="Google Shape;308;p32" title="LAZZERETTI.jpg"/>
          <p:cNvPicPr preferRelativeResize="0"/>
          <p:nvPr/>
        </p:nvPicPr>
        <p:blipFill rotWithShape="1">
          <a:blip r:embed="rId3">
            <a:alphaModFix/>
          </a:blip>
          <a:srcRect b="0" l="6124" r="6124" t="0"/>
          <a:stretch/>
        </p:blipFill>
        <p:spPr>
          <a:xfrm>
            <a:off x="3823566" y="861800"/>
            <a:ext cx="1923661" cy="2785075"/>
          </a:xfrm>
          <a:prstGeom prst="rect">
            <a:avLst/>
          </a:prstGeom>
          <a:noFill/>
          <a:ln>
            <a:noFill/>
          </a:ln>
        </p:spPr>
      </p:pic>
      <p:pic>
        <p:nvPicPr>
          <p:cNvPr id="309" name="Google Shape;309;p32"/>
          <p:cNvPicPr preferRelativeResize="0"/>
          <p:nvPr/>
        </p:nvPicPr>
        <p:blipFill rotWithShape="1">
          <a:blip r:embed="rId4">
            <a:alphaModFix/>
          </a:blip>
          <a:srcRect b="0" l="32366" r="23888" t="0"/>
          <a:stretch/>
        </p:blipFill>
        <p:spPr>
          <a:xfrm>
            <a:off x="5747225" y="861788"/>
            <a:ext cx="1828400" cy="2785076"/>
          </a:xfrm>
          <a:prstGeom prst="rect">
            <a:avLst/>
          </a:prstGeom>
          <a:noFill/>
          <a:ln>
            <a:noFill/>
          </a:ln>
        </p:spPr>
      </p:pic>
      <p:pic>
        <p:nvPicPr>
          <p:cNvPr id="310" name="Google Shape;310;p32"/>
          <p:cNvPicPr preferRelativeResize="0"/>
          <p:nvPr/>
        </p:nvPicPr>
        <p:blipFill>
          <a:blip r:embed="rId5">
            <a:alphaModFix/>
          </a:blip>
          <a:stretch>
            <a:fillRect/>
          </a:stretch>
        </p:blipFill>
        <p:spPr>
          <a:xfrm>
            <a:off x="3812950" y="3430625"/>
            <a:ext cx="3773299" cy="1184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3"/>
          <p:cNvSpPr txBox="1"/>
          <p:nvPr>
            <p:ph type="title"/>
          </p:nvPr>
        </p:nvSpPr>
        <p:spPr>
          <a:xfrm>
            <a:off x="727650" y="8980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
              <a:t>Results</a:t>
            </a:r>
            <a:r>
              <a:rPr lang="it"/>
              <a:t>	</a:t>
            </a:r>
            <a:endParaRPr/>
          </a:p>
        </p:txBody>
      </p:sp>
      <p:sp>
        <p:nvSpPr>
          <p:cNvPr id="316" name="Google Shape;316;p33"/>
          <p:cNvSpPr txBox="1"/>
          <p:nvPr>
            <p:ph idx="1" type="body"/>
          </p:nvPr>
        </p:nvSpPr>
        <p:spPr>
          <a:xfrm>
            <a:off x="727650" y="1622025"/>
            <a:ext cx="7688700" cy="60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it"/>
              <a:t>RadSee achieves </a:t>
            </a:r>
            <a:r>
              <a:rPr b="1" lang="it"/>
              <a:t>75% letter recognition</a:t>
            </a:r>
            <a:r>
              <a:rPr lang="it"/>
              <a:t> accuracy when victims write </a:t>
            </a:r>
            <a:r>
              <a:rPr b="1" lang="it"/>
              <a:t>62</a:t>
            </a:r>
            <a:r>
              <a:rPr lang="it"/>
              <a:t> random </a:t>
            </a:r>
            <a:r>
              <a:rPr b="1" lang="it"/>
              <a:t>letters</a:t>
            </a:r>
            <a:r>
              <a:rPr lang="it"/>
              <a:t>, and </a:t>
            </a:r>
            <a:r>
              <a:rPr b="1" lang="it"/>
              <a:t>87% word recognition</a:t>
            </a:r>
            <a:r>
              <a:rPr lang="it"/>
              <a:t> accuracy when they write articles.</a:t>
            </a:r>
            <a:endParaRPr/>
          </a:p>
        </p:txBody>
      </p:sp>
      <p:sp>
        <p:nvSpPr>
          <p:cNvPr id="317" name="Google Shape;317;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318" name="Google Shape;318;p33"/>
          <p:cNvSpPr txBox="1"/>
          <p:nvPr>
            <p:ph idx="2"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900"/>
              <a:buNone/>
            </a:pPr>
            <a:r>
              <a:rPr lang="it"/>
              <a:t>RadSee:See Your Handwriting Through Walls Using FMCW Radar- Leonardo Rufini</a:t>
            </a:r>
            <a:endParaRPr sz="900"/>
          </a:p>
        </p:txBody>
      </p:sp>
      <p:pic>
        <p:nvPicPr>
          <p:cNvPr id="319" name="Google Shape;319;p33"/>
          <p:cNvPicPr preferRelativeResize="0"/>
          <p:nvPr/>
        </p:nvPicPr>
        <p:blipFill>
          <a:blip r:embed="rId3">
            <a:alphaModFix/>
          </a:blip>
          <a:stretch>
            <a:fillRect/>
          </a:stretch>
        </p:blipFill>
        <p:spPr>
          <a:xfrm>
            <a:off x="3964913" y="2362775"/>
            <a:ext cx="2760475" cy="2552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4"/>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Results</a:t>
            </a:r>
            <a:endParaRPr/>
          </a:p>
        </p:txBody>
      </p:sp>
      <p:sp>
        <p:nvSpPr>
          <p:cNvPr id="325" name="Google Shape;325;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326" name="Google Shape;326;p34"/>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327" name="Google Shape;327;p34"/>
          <p:cNvPicPr preferRelativeResize="0"/>
          <p:nvPr/>
        </p:nvPicPr>
        <p:blipFill>
          <a:blip r:embed="rId3">
            <a:alphaModFix/>
          </a:blip>
          <a:stretch>
            <a:fillRect/>
          </a:stretch>
        </p:blipFill>
        <p:spPr>
          <a:xfrm>
            <a:off x="127800" y="1397000"/>
            <a:ext cx="4207700" cy="1889175"/>
          </a:xfrm>
          <a:prstGeom prst="rect">
            <a:avLst/>
          </a:prstGeom>
          <a:noFill/>
          <a:ln>
            <a:noFill/>
          </a:ln>
        </p:spPr>
      </p:pic>
      <p:pic>
        <p:nvPicPr>
          <p:cNvPr id="328" name="Google Shape;328;p34"/>
          <p:cNvPicPr preferRelativeResize="0"/>
          <p:nvPr/>
        </p:nvPicPr>
        <p:blipFill rotWithShape="1">
          <a:blip r:embed="rId4">
            <a:alphaModFix/>
          </a:blip>
          <a:srcRect b="0" l="0" r="0" t="-16618"/>
          <a:stretch/>
        </p:blipFill>
        <p:spPr>
          <a:xfrm>
            <a:off x="2021713" y="3143838"/>
            <a:ext cx="5553075" cy="1571625"/>
          </a:xfrm>
          <a:prstGeom prst="rect">
            <a:avLst/>
          </a:prstGeom>
          <a:noFill/>
          <a:ln>
            <a:noFill/>
          </a:ln>
        </p:spPr>
      </p:pic>
      <p:pic>
        <p:nvPicPr>
          <p:cNvPr id="329" name="Google Shape;329;p34"/>
          <p:cNvPicPr preferRelativeResize="0"/>
          <p:nvPr/>
        </p:nvPicPr>
        <p:blipFill>
          <a:blip r:embed="rId5">
            <a:alphaModFix/>
          </a:blip>
          <a:stretch>
            <a:fillRect/>
          </a:stretch>
        </p:blipFill>
        <p:spPr>
          <a:xfrm>
            <a:off x="4515650" y="1602951"/>
            <a:ext cx="4246225" cy="1477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8"/>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
              <a:t>Introduction: The paper</a:t>
            </a:r>
            <a:endParaRPr/>
          </a:p>
        </p:txBody>
      </p:sp>
      <p:sp>
        <p:nvSpPr>
          <p:cNvPr id="82" name="Google Shape;82;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83" name="Google Shape;83;p8"/>
          <p:cNvSpPr txBox="1"/>
          <p:nvPr>
            <p:ph idx="2"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900"/>
              <a:buNone/>
            </a:pPr>
            <a:r>
              <a:rPr lang="it"/>
              <a:t>RadSee:See Your Handwriting Through Walls Using FMCW Radar</a:t>
            </a:r>
            <a:r>
              <a:rPr lang="it" sz="900"/>
              <a:t>- </a:t>
            </a:r>
            <a:r>
              <a:rPr lang="it"/>
              <a:t>Leonardo Rufini</a:t>
            </a:r>
            <a:endParaRPr sz="900"/>
          </a:p>
        </p:txBody>
      </p:sp>
      <p:pic>
        <p:nvPicPr>
          <p:cNvPr id="84" name="Google Shape;84;p8"/>
          <p:cNvPicPr preferRelativeResize="0"/>
          <p:nvPr/>
        </p:nvPicPr>
        <p:blipFill>
          <a:blip r:embed="rId3">
            <a:alphaModFix/>
          </a:blip>
          <a:stretch>
            <a:fillRect/>
          </a:stretch>
        </p:blipFill>
        <p:spPr>
          <a:xfrm>
            <a:off x="152400" y="1549400"/>
            <a:ext cx="8839204" cy="237736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5"/>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Results</a:t>
            </a:r>
            <a:endParaRPr/>
          </a:p>
        </p:txBody>
      </p:sp>
      <p:sp>
        <p:nvSpPr>
          <p:cNvPr id="335" name="Google Shape;335;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336" name="Google Shape;336;p35"/>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337" name="Google Shape;337;p35"/>
          <p:cNvPicPr preferRelativeResize="0"/>
          <p:nvPr/>
        </p:nvPicPr>
        <p:blipFill>
          <a:blip r:embed="rId3">
            <a:alphaModFix/>
          </a:blip>
          <a:stretch>
            <a:fillRect/>
          </a:stretch>
        </p:blipFill>
        <p:spPr>
          <a:xfrm>
            <a:off x="1127362" y="1397000"/>
            <a:ext cx="6429376" cy="3352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type="title"/>
          </p:nvPr>
        </p:nvSpPr>
        <p:spPr>
          <a:xfrm>
            <a:off x="770150" y="831575"/>
            <a:ext cx="3300900" cy="13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Comparison table</a:t>
            </a:r>
            <a:endParaRPr/>
          </a:p>
        </p:txBody>
      </p:sp>
      <p:sp>
        <p:nvSpPr>
          <p:cNvPr id="343" name="Google Shape;343;p36"/>
          <p:cNvSpPr txBox="1"/>
          <p:nvPr>
            <p:ph idx="1" type="subTitle"/>
          </p:nvPr>
        </p:nvSpPr>
        <p:spPr>
          <a:xfrm>
            <a:off x="770150" y="2192250"/>
            <a:ext cx="3300900" cy="24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This is a comparison table that shows the features of RadSee with respect to other HAR (Human Activity Recognition) similar systems.</a:t>
            </a:r>
            <a:endParaRPr/>
          </a:p>
        </p:txBody>
      </p:sp>
      <p:sp>
        <p:nvSpPr>
          <p:cNvPr id="344" name="Google Shape;344;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345" name="Google Shape;345;p36"/>
          <p:cNvSpPr txBox="1"/>
          <p:nvPr>
            <p:ph idx="3"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346" name="Google Shape;346;p36"/>
          <p:cNvPicPr preferRelativeResize="0"/>
          <p:nvPr/>
        </p:nvPicPr>
        <p:blipFill>
          <a:blip r:embed="rId3">
            <a:alphaModFix/>
          </a:blip>
          <a:stretch>
            <a:fillRect/>
          </a:stretch>
        </p:blipFill>
        <p:spPr>
          <a:xfrm>
            <a:off x="4882375" y="533113"/>
            <a:ext cx="3986644" cy="4077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txBox="1"/>
          <p:nvPr>
            <p:ph type="ctrTitle"/>
          </p:nvPr>
        </p:nvSpPr>
        <p:spPr>
          <a:xfrm>
            <a:off x="729450" y="1322450"/>
            <a:ext cx="7688100" cy="76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it"/>
              <a:t>Thank you for the attention!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9"/>
          <p:cNvSpPr txBox="1"/>
          <p:nvPr>
            <p:ph type="title"/>
          </p:nvPr>
        </p:nvSpPr>
        <p:spPr>
          <a:xfrm>
            <a:off x="770150" y="831575"/>
            <a:ext cx="3300900" cy="13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Introduction: Concept</a:t>
            </a:r>
            <a:endParaRPr/>
          </a:p>
        </p:txBody>
      </p:sp>
      <p:sp>
        <p:nvSpPr>
          <p:cNvPr id="90" name="Google Shape;90;p9"/>
          <p:cNvSpPr txBox="1"/>
          <p:nvPr>
            <p:ph idx="1" type="subTitle"/>
          </p:nvPr>
        </p:nvSpPr>
        <p:spPr>
          <a:xfrm>
            <a:off x="770150" y="2192250"/>
            <a:ext cx="3300900" cy="240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Designing and implementing a radio device capable of detecting a person handwriting through a wall.</a:t>
            </a:r>
            <a:endParaRPr/>
          </a:p>
        </p:txBody>
      </p:sp>
      <p:sp>
        <p:nvSpPr>
          <p:cNvPr id="91" name="Google Shape;91;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92" name="Google Shape;92;p9"/>
          <p:cNvSpPr txBox="1"/>
          <p:nvPr>
            <p:ph idx="3"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RadSee:See Your Handwriting Through Walls Using FMCW Radar- Leonardo Rufini</a:t>
            </a:r>
            <a:endParaRPr/>
          </a:p>
          <a:p>
            <a:pPr indent="0" lvl="0" marL="0" rtl="0" algn="l">
              <a:spcBef>
                <a:spcPts val="1600"/>
              </a:spcBef>
              <a:spcAft>
                <a:spcPts val="0"/>
              </a:spcAft>
              <a:buNone/>
            </a:pPr>
            <a:r>
              <a:t/>
            </a:r>
            <a:endParaRPr/>
          </a:p>
        </p:txBody>
      </p:sp>
      <p:pic>
        <p:nvPicPr>
          <p:cNvPr id="93" name="Google Shape;93;p9"/>
          <p:cNvPicPr preferRelativeResize="0"/>
          <p:nvPr/>
        </p:nvPicPr>
        <p:blipFill>
          <a:blip r:embed="rId3">
            <a:alphaModFix/>
          </a:blip>
          <a:stretch>
            <a:fillRect/>
          </a:stretch>
        </p:blipFill>
        <p:spPr>
          <a:xfrm>
            <a:off x="4695450" y="1452700"/>
            <a:ext cx="4309301" cy="2238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Other HAR technologies</a:t>
            </a:r>
            <a:endParaRPr/>
          </a:p>
        </p:txBody>
      </p:sp>
      <p:sp>
        <p:nvSpPr>
          <p:cNvPr id="99" name="Google Shape;9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100" name="Google Shape;100;p10"/>
          <p:cNvSpPr txBox="1"/>
          <p:nvPr>
            <p:ph idx="4294967295"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900"/>
              <a:t>RadSee:See Your Handwriting Through Walls Using FMCW Radar- Leonardo Rufini</a:t>
            </a:r>
            <a:endParaRPr sz="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1"/>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Comparison: Camera alternatives</a:t>
            </a:r>
            <a:endParaRPr/>
          </a:p>
        </p:txBody>
      </p:sp>
      <p:sp>
        <p:nvSpPr>
          <p:cNvPr id="106" name="Google Shape;106;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07" name="Google Shape;107;p11"/>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108" name="Google Shape;108;p11"/>
          <p:cNvPicPr preferRelativeResize="0"/>
          <p:nvPr/>
        </p:nvPicPr>
        <p:blipFill>
          <a:blip r:embed="rId3">
            <a:alphaModFix/>
          </a:blip>
          <a:stretch>
            <a:fillRect/>
          </a:stretch>
        </p:blipFill>
        <p:spPr>
          <a:xfrm>
            <a:off x="1103275" y="1665325"/>
            <a:ext cx="1351399" cy="1065801"/>
          </a:xfrm>
          <a:prstGeom prst="rect">
            <a:avLst/>
          </a:prstGeom>
          <a:noFill/>
          <a:ln>
            <a:noFill/>
          </a:ln>
        </p:spPr>
      </p:pic>
      <p:pic>
        <p:nvPicPr>
          <p:cNvPr id="109" name="Google Shape;109;p11"/>
          <p:cNvPicPr preferRelativeResize="0"/>
          <p:nvPr/>
        </p:nvPicPr>
        <p:blipFill>
          <a:blip r:embed="rId4">
            <a:alphaModFix/>
          </a:blip>
          <a:stretch>
            <a:fillRect/>
          </a:stretch>
        </p:blipFill>
        <p:spPr>
          <a:xfrm>
            <a:off x="5856350" y="2571750"/>
            <a:ext cx="2560000" cy="2198400"/>
          </a:xfrm>
          <a:prstGeom prst="rect">
            <a:avLst/>
          </a:prstGeom>
          <a:noFill/>
          <a:ln>
            <a:noFill/>
          </a:ln>
        </p:spPr>
      </p:pic>
      <p:pic>
        <p:nvPicPr>
          <p:cNvPr id="110" name="Google Shape;110;p11"/>
          <p:cNvPicPr preferRelativeResize="0"/>
          <p:nvPr/>
        </p:nvPicPr>
        <p:blipFill>
          <a:blip r:embed="rId5">
            <a:alphaModFix/>
          </a:blip>
          <a:stretch>
            <a:fillRect/>
          </a:stretch>
        </p:blipFill>
        <p:spPr>
          <a:xfrm>
            <a:off x="6375325" y="601551"/>
            <a:ext cx="1743174" cy="1743174"/>
          </a:xfrm>
          <a:prstGeom prst="rect">
            <a:avLst/>
          </a:prstGeom>
          <a:noFill/>
          <a:ln>
            <a:noFill/>
          </a:ln>
        </p:spPr>
      </p:pic>
      <p:pic>
        <p:nvPicPr>
          <p:cNvPr id="111" name="Google Shape;111;p11"/>
          <p:cNvPicPr preferRelativeResize="0"/>
          <p:nvPr/>
        </p:nvPicPr>
        <p:blipFill>
          <a:blip r:embed="rId6">
            <a:alphaModFix/>
          </a:blip>
          <a:stretch>
            <a:fillRect/>
          </a:stretch>
        </p:blipFill>
        <p:spPr>
          <a:xfrm>
            <a:off x="2230455" y="1215875"/>
            <a:ext cx="3804099" cy="3804126"/>
          </a:xfrm>
          <a:prstGeom prst="rect">
            <a:avLst/>
          </a:prstGeom>
          <a:noFill/>
          <a:ln>
            <a:noFill/>
          </a:ln>
        </p:spPr>
      </p:pic>
      <p:pic>
        <p:nvPicPr>
          <p:cNvPr id="112" name="Google Shape;112;p11"/>
          <p:cNvPicPr preferRelativeResize="0"/>
          <p:nvPr/>
        </p:nvPicPr>
        <p:blipFill>
          <a:blip r:embed="rId7">
            <a:alphaModFix/>
          </a:blip>
          <a:stretch>
            <a:fillRect/>
          </a:stretch>
        </p:blipFill>
        <p:spPr>
          <a:xfrm>
            <a:off x="2447625" y="1397000"/>
            <a:ext cx="3369800" cy="336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2"/>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Comparison: UItrasound alternatives</a:t>
            </a:r>
            <a:endParaRPr/>
          </a:p>
        </p:txBody>
      </p:sp>
      <p:sp>
        <p:nvSpPr>
          <p:cNvPr id="118" name="Google Shape;11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19" name="Google Shape;119;p12"/>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120" name="Google Shape;120;p12"/>
          <p:cNvPicPr preferRelativeResize="0"/>
          <p:nvPr/>
        </p:nvPicPr>
        <p:blipFill>
          <a:blip r:embed="rId3">
            <a:alphaModFix/>
          </a:blip>
          <a:stretch>
            <a:fillRect/>
          </a:stretch>
        </p:blipFill>
        <p:spPr>
          <a:xfrm>
            <a:off x="5856350" y="2571750"/>
            <a:ext cx="2560000" cy="2198400"/>
          </a:xfrm>
          <a:prstGeom prst="rect">
            <a:avLst/>
          </a:prstGeom>
          <a:noFill/>
          <a:ln>
            <a:noFill/>
          </a:ln>
        </p:spPr>
      </p:pic>
      <p:pic>
        <p:nvPicPr>
          <p:cNvPr id="121" name="Google Shape;121;p12"/>
          <p:cNvPicPr preferRelativeResize="0"/>
          <p:nvPr/>
        </p:nvPicPr>
        <p:blipFill rotWithShape="1">
          <a:blip r:embed="rId4">
            <a:alphaModFix/>
          </a:blip>
          <a:srcRect b="16135" l="0" r="18200" t="0"/>
          <a:stretch/>
        </p:blipFill>
        <p:spPr>
          <a:xfrm>
            <a:off x="101425" y="2780125"/>
            <a:ext cx="4114800" cy="1342125"/>
          </a:xfrm>
          <a:prstGeom prst="rect">
            <a:avLst/>
          </a:prstGeom>
          <a:noFill/>
          <a:ln>
            <a:noFill/>
          </a:ln>
        </p:spPr>
      </p:pic>
      <p:pic>
        <p:nvPicPr>
          <p:cNvPr id="122" name="Google Shape;122;p12"/>
          <p:cNvPicPr preferRelativeResize="0"/>
          <p:nvPr/>
        </p:nvPicPr>
        <p:blipFill rotWithShape="1">
          <a:blip r:embed="rId5">
            <a:alphaModFix/>
          </a:blip>
          <a:srcRect b="0" l="0" r="0" t="0"/>
          <a:stretch/>
        </p:blipFill>
        <p:spPr>
          <a:xfrm>
            <a:off x="2911405" y="1549113"/>
            <a:ext cx="3804099" cy="3804126"/>
          </a:xfrm>
          <a:prstGeom prst="rect">
            <a:avLst/>
          </a:prstGeom>
          <a:noFill/>
          <a:ln>
            <a:noFill/>
          </a:ln>
        </p:spPr>
      </p:pic>
      <p:pic>
        <p:nvPicPr>
          <p:cNvPr id="123" name="Google Shape;123;p12"/>
          <p:cNvPicPr preferRelativeResize="0"/>
          <p:nvPr/>
        </p:nvPicPr>
        <p:blipFill>
          <a:blip r:embed="rId6">
            <a:alphaModFix/>
          </a:blip>
          <a:stretch>
            <a:fillRect/>
          </a:stretch>
        </p:blipFill>
        <p:spPr>
          <a:xfrm>
            <a:off x="2447625" y="1397000"/>
            <a:ext cx="3369800" cy="336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Comparison: Other alternatives</a:t>
            </a:r>
            <a:endParaRPr/>
          </a:p>
        </p:txBody>
      </p:sp>
      <p:sp>
        <p:nvSpPr>
          <p:cNvPr id="129" name="Google Shape;129;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30" name="Google Shape;130;p13"/>
          <p:cNvSpPr txBox="1"/>
          <p:nvPr>
            <p:ph idx="2"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a:t>RadSee:See Your Handwriting Through Walls Using FMCW Radar- Leonardo Rufini</a:t>
            </a:r>
            <a:endParaRPr/>
          </a:p>
        </p:txBody>
      </p:sp>
      <p:pic>
        <p:nvPicPr>
          <p:cNvPr id="131" name="Google Shape;131;p13"/>
          <p:cNvPicPr preferRelativeResize="0"/>
          <p:nvPr/>
        </p:nvPicPr>
        <p:blipFill>
          <a:blip r:embed="rId3">
            <a:alphaModFix/>
          </a:blip>
          <a:stretch>
            <a:fillRect/>
          </a:stretch>
        </p:blipFill>
        <p:spPr>
          <a:xfrm>
            <a:off x="5856350" y="2571750"/>
            <a:ext cx="2560000" cy="2198400"/>
          </a:xfrm>
          <a:prstGeom prst="rect">
            <a:avLst/>
          </a:prstGeom>
          <a:noFill/>
          <a:ln>
            <a:noFill/>
          </a:ln>
        </p:spPr>
      </p:pic>
      <p:pic>
        <p:nvPicPr>
          <p:cNvPr id="132" name="Google Shape;132;p13"/>
          <p:cNvPicPr preferRelativeResize="0"/>
          <p:nvPr/>
        </p:nvPicPr>
        <p:blipFill rotWithShape="1">
          <a:blip r:embed="rId4">
            <a:alphaModFix/>
          </a:blip>
          <a:srcRect b="0" l="0" r="0" t="0"/>
          <a:stretch/>
        </p:blipFill>
        <p:spPr>
          <a:xfrm>
            <a:off x="2911405" y="1549113"/>
            <a:ext cx="3804099" cy="3804126"/>
          </a:xfrm>
          <a:prstGeom prst="rect">
            <a:avLst/>
          </a:prstGeom>
          <a:noFill/>
          <a:ln>
            <a:noFill/>
          </a:ln>
        </p:spPr>
      </p:pic>
      <p:pic>
        <p:nvPicPr>
          <p:cNvPr id="133" name="Google Shape;133;p13"/>
          <p:cNvPicPr preferRelativeResize="0"/>
          <p:nvPr/>
        </p:nvPicPr>
        <p:blipFill rotWithShape="1">
          <a:blip r:embed="rId5">
            <a:alphaModFix/>
          </a:blip>
          <a:srcRect b="15297" l="0" r="10313" t="0"/>
          <a:stretch/>
        </p:blipFill>
        <p:spPr>
          <a:xfrm>
            <a:off x="1147825" y="2921763"/>
            <a:ext cx="1763575" cy="1058850"/>
          </a:xfrm>
          <a:prstGeom prst="rect">
            <a:avLst/>
          </a:prstGeom>
          <a:noFill/>
          <a:ln>
            <a:noFill/>
          </a:ln>
        </p:spPr>
      </p:pic>
      <p:pic>
        <p:nvPicPr>
          <p:cNvPr id="134" name="Google Shape;134;p13"/>
          <p:cNvPicPr preferRelativeResize="0"/>
          <p:nvPr/>
        </p:nvPicPr>
        <p:blipFill>
          <a:blip r:embed="rId6">
            <a:alphaModFix/>
          </a:blip>
          <a:stretch>
            <a:fillRect/>
          </a:stretch>
        </p:blipFill>
        <p:spPr>
          <a:xfrm>
            <a:off x="2323663" y="1705875"/>
            <a:ext cx="4892316" cy="557000"/>
          </a:xfrm>
          <a:prstGeom prst="rect">
            <a:avLst/>
          </a:prstGeom>
          <a:noFill/>
          <a:ln>
            <a:noFill/>
          </a:ln>
        </p:spPr>
      </p:pic>
      <p:pic>
        <p:nvPicPr>
          <p:cNvPr id="135" name="Google Shape;135;p13"/>
          <p:cNvPicPr preferRelativeResize="0"/>
          <p:nvPr/>
        </p:nvPicPr>
        <p:blipFill>
          <a:blip r:embed="rId7">
            <a:alphaModFix/>
          </a:blip>
          <a:stretch>
            <a:fillRect/>
          </a:stretch>
        </p:blipFill>
        <p:spPr>
          <a:xfrm>
            <a:off x="319625" y="1954000"/>
            <a:ext cx="4775590" cy="557000"/>
          </a:xfrm>
          <a:prstGeom prst="rect">
            <a:avLst/>
          </a:prstGeom>
          <a:noFill/>
          <a:ln>
            <a:noFill/>
          </a:ln>
        </p:spPr>
      </p:pic>
      <p:pic>
        <p:nvPicPr>
          <p:cNvPr id="136" name="Google Shape;136;p13"/>
          <p:cNvPicPr preferRelativeResize="0"/>
          <p:nvPr/>
        </p:nvPicPr>
        <p:blipFill>
          <a:blip r:embed="rId8">
            <a:alphaModFix/>
          </a:blip>
          <a:stretch>
            <a:fillRect/>
          </a:stretch>
        </p:blipFill>
        <p:spPr>
          <a:xfrm>
            <a:off x="1335400" y="1397000"/>
            <a:ext cx="4836616" cy="557000"/>
          </a:xfrm>
          <a:prstGeom prst="rect">
            <a:avLst/>
          </a:prstGeom>
          <a:noFill/>
          <a:ln>
            <a:noFill/>
          </a:ln>
        </p:spPr>
      </p:pic>
      <p:sp>
        <p:nvSpPr>
          <p:cNvPr id="137" name="Google Shape;137;p13"/>
          <p:cNvSpPr/>
          <p:nvPr/>
        </p:nvSpPr>
        <p:spPr>
          <a:xfrm>
            <a:off x="2145111" y="1538304"/>
            <a:ext cx="1189900" cy="257975"/>
          </a:xfrm>
          <a:custGeom>
            <a:rect b="b" l="l" r="r" t="t"/>
            <a:pathLst>
              <a:path extrusionOk="0" h="10319" w="47596">
                <a:moveTo>
                  <a:pt x="549" y="8883"/>
                </a:moveTo>
                <a:cubicBezTo>
                  <a:pt x="11374" y="8883"/>
                  <a:pt x="22288" y="8510"/>
                  <a:pt x="33004" y="10042"/>
                </a:cubicBezTo>
                <a:cubicBezTo>
                  <a:pt x="38054" y="10764"/>
                  <a:pt x="48329" y="10148"/>
                  <a:pt x="47492" y="5116"/>
                </a:cubicBezTo>
                <a:cubicBezTo>
                  <a:pt x="46336" y="-1839"/>
                  <a:pt x="33679" y="1639"/>
                  <a:pt x="26629" y="1639"/>
                </a:cubicBezTo>
                <a:cubicBezTo>
                  <a:pt x="18030" y="1639"/>
                  <a:pt x="8213" y="-2205"/>
                  <a:pt x="839" y="2218"/>
                </a:cubicBezTo>
                <a:cubicBezTo>
                  <a:pt x="-1082" y="3370"/>
                  <a:pt x="999" y="6758"/>
                  <a:pt x="1708" y="8883"/>
                </a:cubicBezTo>
              </a:path>
            </a:pathLst>
          </a:custGeom>
          <a:noFill/>
          <a:ln cap="flat" cmpd="sng" w="9525">
            <a:solidFill>
              <a:srgbClr val="FF0000"/>
            </a:solidFill>
            <a:prstDash val="solid"/>
            <a:round/>
            <a:headEnd len="med" w="med" type="none"/>
            <a:tailEnd len="med" w="med" type="none"/>
          </a:ln>
        </p:spPr>
      </p:sp>
      <p:sp>
        <p:nvSpPr>
          <p:cNvPr id="138" name="Google Shape;138;p13"/>
          <p:cNvSpPr/>
          <p:nvPr/>
        </p:nvSpPr>
        <p:spPr>
          <a:xfrm>
            <a:off x="6078284" y="1688369"/>
            <a:ext cx="1119075" cy="294275"/>
          </a:xfrm>
          <a:custGeom>
            <a:rect b="b" l="l" r="r" t="t"/>
            <a:pathLst>
              <a:path extrusionOk="0" h="11771" w="44763">
                <a:moveTo>
                  <a:pt x="9263" y="2301"/>
                </a:moveTo>
                <a:cubicBezTo>
                  <a:pt x="6041" y="1656"/>
                  <a:pt x="-1410" y="3540"/>
                  <a:pt x="280" y="6358"/>
                </a:cubicBezTo>
                <a:cubicBezTo>
                  <a:pt x="4650" y="13645"/>
                  <a:pt x="17035" y="9282"/>
                  <a:pt x="25490" y="10125"/>
                </a:cubicBezTo>
                <a:cubicBezTo>
                  <a:pt x="31869" y="10761"/>
                  <a:pt x="43560" y="14419"/>
                  <a:pt x="44615" y="8096"/>
                </a:cubicBezTo>
                <a:cubicBezTo>
                  <a:pt x="46713" y="-4482"/>
                  <a:pt x="19697" y="1431"/>
                  <a:pt x="6945" y="1431"/>
                </a:cubicBezTo>
              </a:path>
            </a:pathLst>
          </a:custGeom>
          <a:noFill/>
          <a:ln cap="flat" cmpd="sng" w="9525">
            <a:solidFill>
              <a:srgbClr val="FF0000"/>
            </a:solidFill>
            <a:prstDash val="solid"/>
            <a:round/>
            <a:headEnd len="med" w="med" type="none"/>
            <a:tailEnd len="med" w="med" type="none"/>
          </a:ln>
        </p:spPr>
      </p:sp>
      <p:sp>
        <p:nvSpPr>
          <p:cNvPr id="139" name="Google Shape;139;p13"/>
          <p:cNvSpPr/>
          <p:nvPr/>
        </p:nvSpPr>
        <p:spPr>
          <a:xfrm>
            <a:off x="3903390" y="1978889"/>
            <a:ext cx="1234850" cy="240725"/>
          </a:xfrm>
          <a:custGeom>
            <a:rect b="b" l="l" r="r" t="t"/>
            <a:pathLst>
              <a:path extrusionOk="0" h="9629" w="49394">
                <a:moveTo>
                  <a:pt x="6138" y="532"/>
                </a:moveTo>
                <a:cubicBezTo>
                  <a:pt x="4269" y="-91"/>
                  <a:pt x="1356" y="2"/>
                  <a:pt x="342" y="1691"/>
                </a:cubicBezTo>
                <a:cubicBezTo>
                  <a:pt x="-703" y="3432"/>
                  <a:pt x="1133" y="6289"/>
                  <a:pt x="2950" y="7197"/>
                </a:cubicBezTo>
                <a:cubicBezTo>
                  <a:pt x="8504" y="9973"/>
                  <a:pt x="15287" y="8935"/>
                  <a:pt x="21496" y="8935"/>
                </a:cubicBezTo>
                <a:cubicBezTo>
                  <a:pt x="27678" y="8935"/>
                  <a:pt x="33943" y="10242"/>
                  <a:pt x="40041" y="9225"/>
                </a:cubicBezTo>
                <a:cubicBezTo>
                  <a:pt x="43265" y="8687"/>
                  <a:pt x="49953" y="9243"/>
                  <a:pt x="49314" y="6038"/>
                </a:cubicBezTo>
                <a:cubicBezTo>
                  <a:pt x="48433" y="1622"/>
                  <a:pt x="41311" y="1459"/>
                  <a:pt x="36854" y="822"/>
                </a:cubicBezTo>
                <a:cubicBezTo>
                  <a:pt x="25666" y="-778"/>
                  <a:pt x="14252" y="532"/>
                  <a:pt x="2950" y="532"/>
                </a:cubicBezTo>
              </a:path>
            </a:pathLst>
          </a:custGeom>
          <a:noFill/>
          <a:ln cap="flat" cmpd="sng" w="9525">
            <a:solidFill>
              <a:srgbClr val="FF0000"/>
            </a:solidFill>
            <a:prstDash val="solid"/>
            <a:round/>
            <a:headEnd len="med" w="med" type="none"/>
            <a:tailEnd len="med" w="med" type="none"/>
          </a:ln>
        </p:spPr>
      </p:sp>
      <p:pic>
        <p:nvPicPr>
          <p:cNvPr id="140" name="Google Shape;140;p13"/>
          <p:cNvPicPr preferRelativeResize="0"/>
          <p:nvPr/>
        </p:nvPicPr>
        <p:blipFill>
          <a:blip r:embed="rId9">
            <a:alphaModFix/>
          </a:blip>
          <a:stretch>
            <a:fillRect/>
          </a:stretch>
        </p:blipFill>
        <p:spPr>
          <a:xfrm>
            <a:off x="2447625" y="1397000"/>
            <a:ext cx="3369800" cy="336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Challenges</a:t>
            </a:r>
            <a:endParaRPr/>
          </a:p>
        </p:txBody>
      </p:sp>
      <p:sp>
        <p:nvSpPr>
          <p:cNvPr id="146" name="Google Shape;146;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it"/>
              <a:t>‹#›</a:t>
            </a:fld>
            <a:endParaRPr/>
          </a:p>
        </p:txBody>
      </p:sp>
      <p:sp>
        <p:nvSpPr>
          <p:cNvPr id="147" name="Google Shape;147;p14"/>
          <p:cNvSpPr txBox="1"/>
          <p:nvPr>
            <p:ph idx="4294967295" type="subTitle"/>
          </p:nvPr>
        </p:nvSpPr>
        <p:spPr>
          <a:xfrm>
            <a:off x="1414800" y="4779100"/>
            <a:ext cx="5854500" cy="3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900"/>
              <a:t>RadSee:See Your Handwriting Through Walls Using FMCW Radar- Leonardo Rufini</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